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6" r:id="rId2"/>
    <p:sldMasterId id="2147483673" r:id="rId3"/>
    <p:sldMasterId id="2147483681" r:id="rId4"/>
    <p:sldMasterId id="2147483692" r:id="rId5"/>
    <p:sldMasterId id="2147483707" r:id="rId6"/>
    <p:sldMasterId id="2147483724" r:id="rId7"/>
  </p:sldMasterIdLst>
  <p:notesMasterIdLst>
    <p:notesMasterId r:id="rId53"/>
  </p:notesMasterIdLst>
  <p:sldIdLst>
    <p:sldId id="256" r:id="rId8"/>
    <p:sldId id="257" r:id="rId9"/>
    <p:sldId id="314" r:id="rId10"/>
    <p:sldId id="315" r:id="rId11"/>
    <p:sldId id="349" r:id="rId12"/>
    <p:sldId id="330" r:id="rId13"/>
    <p:sldId id="331" r:id="rId14"/>
    <p:sldId id="332" r:id="rId15"/>
    <p:sldId id="350" r:id="rId16"/>
    <p:sldId id="316" r:id="rId17"/>
    <p:sldId id="317" r:id="rId18"/>
    <p:sldId id="355" r:id="rId19"/>
    <p:sldId id="322" r:id="rId20"/>
    <p:sldId id="318" r:id="rId21"/>
    <p:sldId id="321" r:id="rId22"/>
    <p:sldId id="333" r:id="rId23"/>
    <p:sldId id="351" r:id="rId24"/>
    <p:sldId id="352" r:id="rId25"/>
    <p:sldId id="357" r:id="rId26"/>
    <p:sldId id="353" r:id="rId27"/>
    <p:sldId id="336" r:id="rId28"/>
    <p:sldId id="337" r:id="rId29"/>
    <p:sldId id="338" r:id="rId30"/>
    <p:sldId id="346" r:id="rId31"/>
    <p:sldId id="345" r:id="rId32"/>
    <p:sldId id="339" r:id="rId33"/>
    <p:sldId id="340" r:id="rId34"/>
    <p:sldId id="347" r:id="rId35"/>
    <p:sldId id="348" r:id="rId36"/>
    <p:sldId id="341" r:id="rId37"/>
    <p:sldId id="334" r:id="rId38"/>
    <p:sldId id="343" r:id="rId39"/>
    <p:sldId id="344" r:id="rId40"/>
    <p:sldId id="342" r:id="rId41"/>
    <p:sldId id="335" r:id="rId42"/>
    <p:sldId id="354" r:id="rId43"/>
    <p:sldId id="323" r:id="rId44"/>
    <p:sldId id="324" r:id="rId45"/>
    <p:sldId id="356" r:id="rId46"/>
    <p:sldId id="325" r:id="rId47"/>
    <p:sldId id="326" r:id="rId48"/>
    <p:sldId id="327" r:id="rId49"/>
    <p:sldId id="358" r:id="rId50"/>
    <p:sldId id="281" r:id="rId51"/>
    <p:sldId id="279" r:id="rId52"/>
  </p:sldIdLst>
  <p:sldSz cx="12188825" cy="6858000"/>
  <p:notesSz cx="6858000" cy="9144000"/>
  <p:defaultTextStyle>
    <a:defPPr>
      <a:defRPr lang="en-US"/>
    </a:defPPr>
    <a:lvl1pPr marL="0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23994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47988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71982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495976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19966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743964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367954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4991948" algn="l" defTabSz="623994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50202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208" d="100"/>
          <a:sy n="208" d="100"/>
        </p:scale>
        <p:origin x="-312" y="-104"/>
      </p:cViewPr>
      <p:guideLst>
        <p:guide orient="horz" pos="2109"/>
        <p:guide pos="45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10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57B2F-9D04-EA41-8B19-A78C9997970E}" type="datetimeFigureOut">
              <a:rPr lang="en-US" smtClean="0"/>
              <a:t>10/26/15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DCA3-928E-4D4B-B9EF-373C0C30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23994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47988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71982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95976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119966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43964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67954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91948" algn="l" defTabSz="6239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r>
              <a:rPr lang="en-US" dirty="0" smtClean="0"/>
              <a:t>: the master, FS</a:t>
            </a:r>
            <a:r>
              <a:rPr lang="en-US" baseline="0" dirty="0" smtClean="0"/>
              <a:t> meta data in RAM, metadata ops</a:t>
            </a:r>
            <a:endParaRPr lang="en-US" dirty="0" smtClean="0"/>
          </a:p>
          <a:p>
            <a:r>
              <a:rPr lang="en-US" dirty="0" err="1" smtClean="0"/>
              <a:t>DataNodes</a:t>
            </a:r>
            <a:r>
              <a:rPr lang="en-US" dirty="0" smtClean="0"/>
              <a:t>:</a:t>
            </a:r>
            <a:r>
              <a:rPr lang="en-US" baseline="0" dirty="0" smtClean="0"/>
              <a:t> storage pool, rack awareness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68299-EA13-475E-8D27-7F2089DD7BE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5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68299-EA13-475E-8D27-7F2089DD7BE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5" y="2046064"/>
            <a:ext cx="9293979" cy="2641756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100000"/>
              </a:lnSpc>
              <a:buNone/>
              <a:defRPr sz="68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014" y="4687820"/>
            <a:ext cx="2133044" cy="13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347" y="5686768"/>
            <a:ext cx="1828324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5786" y="1316903"/>
            <a:ext cx="3232885" cy="162966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95372" y="-139699"/>
            <a:ext cx="12487351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8844" y="1736728"/>
            <a:ext cx="10925434" cy="4015497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>
              <a:buFont typeface="Lucida Grande"/>
              <a:buChar char="&gt;"/>
              <a:defRPr sz="33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7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559982" indent="-312000">
              <a:buSzPct val="100000"/>
              <a:buFont typeface="Lucida Grande"/>
              <a:buChar char="&gt;"/>
              <a:defRPr sz="25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22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807970" indent="-312000">
              <a:buFont typeface="Lucida Grande"/>
              <a:buChar char="&gt;"/>
              <a:defRPr sz="19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4412"/>
            <a:ext cx="1471325" cy="96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60501" y="5686768"/>
            <a:ext cx="1828324" cy="927100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95372" y="-203200"/>
            <a:ext cx="12453493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093" y="1736728"/>
            <a:ext cx="10692731" cy="4432300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buNone/>
              <a:defRPr sz="33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4412"/>
            <a:ext cx="1471325" cy="9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60501" y="5686768"/>
            <a:ext cx="1828324" cy="927100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95372" y="-203200"/>
            <a:ext cx="12453493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3" y="2448708"/>
            <a:ext cx="12188825" cy="19659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797" tIns="62399" rIns="124797" bIns="62399"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22" y="2448689"/>
            <a:ext cx="12188825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797" tIns="62399" rIns="124797" bIns="62399"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12651" y="2924179"/>
            <a:ext cx="9143999" cy="1014984"/>
          </a:xfrm>
        </p:spPr>
        <p:txBody>
          <a:bodyPr>
            <a:normAutofit/>
          </a:bodyPr>
          <a:lstStyle>
            <a:lvl1pPr marL="0" indent="0" algn="l" defTabSz="619660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49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8897332" y="4414651"/>
            <a:ext cx="3291840" cy="548640"/>
          </a:xfrm>
          <a:prstGeom prst="rect">
            <a:avLst/>
          </a:prstGeom>
          <a:solidFill>
            <a:schemeClr val="tx1"/>
          </a:solidFill>
        </p:spPr>
        <p:txBody>
          <a:bodyPr lIns="124797" tIns="62399" rIns="124797" bIns="62399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9758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897112" y="4483231"/>
            <a:ext cx="2743200" cy="411480"/>
          </a:xfrm>
        </p:spPr>
        <p:txBody>
          <a:bodyPr lIns="249598" anchor="ctr">
            <a:normAutofit/>
          </a:bodyPr>
          <a:lstStyle>
            <a:lvl1pPr>
              <a:defRPr sz="22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73" y="5933473"/>
            <a:ext cx="1529474" cy="758952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pc="-96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1200" b="1" spc="-96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1200" b="1" spc="-96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654691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2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7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3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4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797" tIns="124797" rIns="124797" bIns="124797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3" y="5933473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pc="-96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200" b="1" spc="-96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1200" b="1" spc="-96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91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12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2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10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19" y="1845664"/>
            <a:ext cx="5214108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682"/>
              </a:spcBef>
              <a:buClr>
                <a:srgbClr val="69BE28"/>
              </a:buClr>
              <a:buFont typeface="Wingdings" charset="2"/>
              <a:buNone/>
              <a:defRPr sz="3300" b="1" i="0">
                <a:latin typeface="Arial"/>
                <a:cs typeface="Arial"/>
              </a:defRPr>
            </a:lvl1pPr>
            <a:lvl2pPr marL="0" indent="0">
              <a:spcBef>
                <a:spcPts val="1059"/>
              </a:spcBef>
              <a:spcAft>
                <a:spcPts val="0"/>
              </a:spcAft>
              <a:buFont typeface="Lucida Grande"/>
              <a:buNone/>
              <a:defRPr sz="2700">
                <a:solidFill>
                  <a:srgbClr val="1E1E1E"/>
                </a:solidFill>
              </a:defRPr>
            </a:lvl2pPr>
            <a:lvl3pPr marL="227498" indent="-227498">
              <a:spcBef>
                <a:spcPts val="1059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500">
                <a:solidFill>
                  <a:srgbClr val="1E1E1E"/>
                </a:solidFill>
              </a:defRPr>
            </a:lvl3pPr>
            <a:lvl4pPr marL="535164" indent="-233999">
              <a:spcBef>
                <a:spcPts val="1059"/>
              </a:spcBef>
              <a:spcAft>
                <a:spcPts val="0"/>
              </a:spcAft>
              <a:defRPr sz="2200">
                <a:solidFill>
                  <a:srgbClr val="1E1E1E"/>
                </a:solidFill>
              </a:defRPr>
            </a:lvl4pPr>
            <a:lvl5pPr marL="862321" indent="-240498">
              <a:spcBef>
                <a:spcPts val="1059"/>
              </a:spcBef>
              <a:spcAft>
                <a:spcPts val="0"/>
              </a:spcAft>
              <a:buFont typeface="Lucida Grande"/>
              <a:buChar char="-"/>
              <a:tabLst/>
              <a:defRPr sz="1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7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3" y="5933473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pc="-96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200" b="1" spc="-96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1200" b="1" spc="-96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91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12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2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8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pc="-96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1200" b="1" spc="-96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1200" b="1" spc="-96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91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2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5" y="5933473"/>
            <a:ext cx="1529474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8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62399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3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9168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4" y="0"/>
            <a:ext cx="9143999" cy="6858000"/>
          </a:xfrm>
        </p:spPr>
        <p:txBody>
          <a:bodyPr anchor="ctr">
            <a:normAutofit/>
          </a:bodyPr>
          <a:lstStyle>
            <a:lvl1pPr marL="0" indent="0" algn="ctr" defTabSz="62399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3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5306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4412" y="1604136"/>
            <a:ext cx="5424028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214" y="0"/>
            <a:ext cx="609441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14" tIns="93614" rIns="93614" bIns="93614" rtlCol="0" anchor="t" anchorCtr="0"/>
          <a:lstStyle/>
          <a:p>
            <a:pPr defTabSz="468074"/>
            <a:endParaRPr lang="en-US" sz="19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3" y="5933473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68074">
              <a:lnSpc>
                <a:spcPct val="90000"/>
              </a:lnSpc>
            </a:pPr>
            <a:r>
              <a:rPr lang="en-US" sz="1000" b="1" spc="-72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000" b="1" spc="-72" smtClean="0">
                <a:solidFill>
                  <a:srgbClr val="818A8F"/>
                </a:solidFill>
                <a:latin typeface="Arial"/>
              </a:rPr>
              <a:pPr defTabSz="468074">
                <a:lnSpc>
                  <a:spcPct val="90000"/>
                </a:lnSpc>
              </a:pPr>
              <a:t>‹#›</a:t>
            </a:fld>
            <a:endParaRPr lang="en-US" sz="1000" b="1" spc="-72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9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074">
              <a:buFont typeface="Arial"/>
              <a:buNone/>
              <a:defRPr/>
            </a:pPr>
            <a:r>
              <a:rPr lang="en-US" sz="10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0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3410" y="201168"/>
            <a:ext cx="5210723" cy="11887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619" y="1845664"/>
            <a:ext cx="5214108" cy="41148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50" indent="-170650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443" indent="-175526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855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8845" y="2320248"/>
            <a:ext cx="10926639" cy="3117863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>
              <a:buFont typeface="Lucida Grande"/>
              <a:buChar char="&gt;"/>
              <a:defRPr sz="33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27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1559982" indent="-312000">
              <a:buSzPct val="100000"/>
              <a:buFont typeface="Lucida Grande"/>
              <a:buChar char="&gt;"/>
              <a:defRPr sz="25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22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2807970" indent="-312000">
              <a:buFont typeface="Lucida Grande"/>
              <a:buChar char="&gt;"/>
              <a:defRPr sz="19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3510"/>
            <a:ext cx="1471325" cy="9636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444" y="1730669"/>
            <a:ext cx="10910041" cy="411171"/>
          </a:xfrm>
          <a:prstGeom prst="rect">
            <a:avLst/>
          </a:prstGeom>
        </p:spPr>
        <p:txBody>
          <a:bodyPr lIns="124797" tIns="62399" rIns="124797" bIns="62399">
            <a:noAutofit/>
          </a:bodyPr>
          <a:lstStyle>
            <a:lvl1pPr marL="0" indent="0">
              <a:lnSpc>
                <a:spcPct val="90000"/>
              </a:lnSpc>
              <a:buNone/>
              <a:defRPr sz="33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347" y="5686768"/>
            <a:ext cx="1828324" cy="927100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95372" y="-139699"/>
            <a:ext cx="12487351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9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53" y="5933473"/>
            <a:ext cx="1529474" cy="75895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68074">
              <a:lnSpc>
                <a:spcPct val="90000"/>
              </a:lnSpc>
            </a:pPr>
            <a:r>
              <a:rPr lang="en-US" sz="1000" b="1" spc="-72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000" b="1" spc="-72" smtClean="0">
                <a:solidFill>
                  <a:srgbClr val="818A8F"/>
                </a:solidFill>
                <a:latin typeface="Arial"/>
              </a:rPr>
              <a:pPr defTabSz="468074">
                <a:lnSpc>
                  <a:spcPct val="90000"/>
                </a:lnSpc>
              </a:pPr>
              <a:t>‹#›</a:t>
            </a:fld>
            <a:endParaRPr lang="en-US" sz="1000" b="1" spc="-72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9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074">
              <a:buFont typeface="Arial"/>
              <a:buNone/>
              <a:defRPr/>
            </a:pPr>
            <a:r>
              <a:rPr lang="en-US" sz="10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0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7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68074">
              <a:lnSpc>
                <a:spcPct val="90000"/>
              </a:lnSpc>
            </a:pPr>
            <a:r>
              <a:rPr lang="en-US" sz="1000" b="1" spc="-72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1000" b="1" spc="-72" smtClean="0">
                <a:solidFill>
                  <a:srgbClr val="FFFFFF"/>
                </a:solidFill>
                <a:latin typeface="Arial"/>
              </a:rPr>
              <a:pPr defTabSz="468074">
                <a:lnSpc>
                  <a:spcPct val="90000"/>
                </a:lnSpc>
              </a:pPr>
              <a:t>‹#›</a:t>
            </a:fld>
            <a:endParaRPr lang="en-US" sz="1000" b="1" spc="-72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54689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074">
              <a:buFont typeface="Arial"/>
              <a:buNone/>
              <a:defRPr/>
            </a:pPr>
            <a:r>
              <a:rPr lang="en-US" sz="10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10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665" y="5933473"/>
            <a:ext cx="1529474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64" y="7"/>
            <a:ext cx="12188952" cy="6856286"/>
          </a:xfrm>
        </p:spPr>
        <p:txBody>
          <a:bodyPr anchor="ctr">
            <a:normAutofit/>
          </a:bodyPr>
          <a:lstStyle>
            <a:lvl1pPr marL="0" indent="0" algn="ctr" defTabSz="46807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9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3311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522414" y="0"/>
            <a:ext cx="9143999" cy="6858000"/>
          </a:xfrm>
        </p:spPr>
        <p:txBody>
          <a:bodyPr anchor="ctr">
            <a:normAutofit/>
          </a:bodyPr>
          <a:lstStyle>
            <a:lvl1pPr marL="0" indent="0" algn="ctr" defTabSz="46807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9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3654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" y="6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7" y="987431"/>
            <a:ext cx="189056" cy="386918"/>
          </a:xfrm>
          <a:prstGeom prst="rect">
            <a:avLst/>
          </a:prstGeom>
          <a:noFill/>
        </p:spPr>
        <p:txBody>
          <a:bodyPr wrap="none" lIns="93614" tIns="46808" rIns="93614" bIns="46808">
            <a:spAutoFit/>
          </a:bodyPr>
          <a:lstStyle/>
          <a:p>
            <a:pPr defTabSz="468074">
              <a:defRPr/>
            </a:pPr>
            <a:endParaRPr lang="en-US" sz="19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14" tIns="46808" rIns="93614" bIns="46808" anchor="b" anchorCtr="0">
            <a:noAutofit/>
          </a:bodyPr>
          <a:lstStyle>
            <a:lvl1pPr marL="0" indent="0" algn="l" defTabSz="464827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1" y="6311552"/>
            <a:ext cx="4519787" cy="470780"/>
          </a:xfrm>
          <a:prstGeom prst="rect">
            <a:avLst/>
          </a:prstGeom>
        </p:spPr>
        <p:txBody>
          <a:bodyPr vert="horz" lIns="93614" tIns="46808" rIns="93614" bIns="46808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074" indent="0">
              <a:buFontTx/>
              <a:buNone/>
              <a:defRPr sz="1200"/>
            </a:lvl2pPr>
            <a:lvl3pPr marL="936154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80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14" tIns="46808" rIns="93614" bIns="46808" anchor="ctr" anchorCtr="0">
            <a:noAutofit/>
          </a:bodyPr>
          <a:lstStyle>
            <a:lvl1pPr marL="112338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6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" y="6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7" y="987431"/>
            <a:ext cx="189056" cy="386918"/>
          </a:xfrm>
          <a:prstGeom prst="rect">
            <a:avLst/>
          </a:prstGeom>
          <a:noFill/>
        </p:spPr>
        <p:txBody>
          <a:bodyPr wrap="none" lIns="93614" tIns="46808" rIns="93614" bIns="46808">
            <a:spAutoFit/>
          </a:bodyPr>
          <a:lstStyle/>
          <a:p>
            <a:pPr defTabSz="468074">
              <a:defRPr/>
            </a:pPr>
            <a:endParaRPr lang="en-US" sz="19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14" tIns="46808" rIns="93614" bIns="46808" anchor="b" anchorCtr="0">
            <a:noAutofit/>
          </a:bodyPr>
          <a:lstStyle>
            <a:lvl1pPr marL="0" indent="0" algn="l" defTabSz="464827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81" y="6311552"/>
            <a:ext cx="4519787" cy="470780"/>
          </a:xfrm>
          <a:prstGeom prst="rect">
            <a:avLst/>
          </a:prstGeom>
        </p:spPr>
        <p:txBody>
          <a:bodyPr vert="horz" lIns="93614" tIns="46808" rIns="93614" bIns="46808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074" indent="0">
              <a:buFontTx/>
              <a:buNone/>
              <a:defRPr sz="1200"/>
            </a:lvl2pPr>
            <a:lvl3pPr marL="936154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80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14" tIns="46808" rIns="93614" bIns="46808" anchor="ctr" anchorCtr="0">
            <a:noAutofit/>
          </a:bodyPr>
          <a:lstStyle>
            <a:lvl1pPr marL="112338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6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713735"/>
            <a:ext cx="11010311" cy="2260263"/>
          </a:xfrm>
          <a:prstGeom prst="rect">
            <a:avLst/>
          </a:prstGeom>
        </p:spPr>
        <p:txBody>
          <a:bodyPr lIns="93614" tIns="46808" rIns="93614" bIns="46808" anchor="b" anchorCtr="0">
            <a:noAutofit/>
          </a:bodyPr>
          <a:lstStyle>
            <a:lvl1pPr marL="0" indent="0" algn="l" defTabSz="464827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4026912"/>
            <a:ext cx="11010311" cy="908289"/>
          </a:xfrm>
          <a:prstGeom prst="rect">
            <a:avLst/>
          </a:prstGeom>
        </p:spPr>
        <p:txBody>
          <a:bodyPr lIns="93614" tIns="46808" rIns="93614" bIns="46808"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46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38" y="6090526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"/>
            <a:ext cx="12188825" cy="685621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"/>
            <a:ext cx="12188825" cy="313945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5714510"/>
            <a:ext cx="12188825" cy="11434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949340"/>
            <a:ext cx="11010311" cy="1520343"/>
          </a:xfrm>
          <a:prstGeom prst="rect">
            <a:avLst/>
          </a:prstGeom>
        </p:spPr>
        <p:txBody>
          <a:bodyPr lIns="93614" tIns="46808" rIns="93614" bIns="46808" anchor="b" anchorCtr="0">
            <a:noAutofit/>
          </a:bodyPr>
          <a:lstStyle>
            <a:lvl1pPr marL="0" indent="0" algn="l" defTabSz="464827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2522597"/>
            <a:ext cx="11010311" cy="640270"/>
          </a:xfrm>
          <a:prstGeom prst="rect">
            <a:avLst/>
          </a:prstGeom>
        </p:spPr>
        <p:txBody>
          <a:bodyPr lIns="93614" tIns="46808" rIns="93614" bIns="46808">
            <a:noAutofit/>
          </a:bodyPr>
          <a:lstStyle>
            <a:lvl1pPr marL="0" indent="0" algn="l">
              <a:buNone/>
              <a:defRPr sz="25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6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0" name="Picture 9" descr="Hor_Whit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38" y="6090526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"/>
            <a:ext cx="12188825" cy="3973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713735"/>
            <a:ext cx="11010311" cy="2260263"/>
          </a:xfrm>
          <a:prstGeom prst="rect">
            <a:avLst/>
          </a:prstGeom>
          <a:noFill/>
        </p:spPr>
        <p:txBody>
          <a:bodyPr wrap="square" lIns="93614" tIns="46808" rIns="93614" bIns="140422" anchor="b" anchorCtr="0">
            <a:noAutofit/>
          </a:bodyPr>
          <a:lstStyle>
            <a:lvl1pPr marL="0" indent="0" algn="l" defTabSz="464827">
              <a:spcAft>
                <a:spcPts val="0"/>
              </a:spcAft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4056302"/>
            <a:ext cx="11010311" cy="961601"/>
          </a:xfrm>
          <a:prstGeom prst="rect">
            <a:avLst/>
          </a:prstGeom>
        </p:spPr>
        <p:txBody>
          <a:bodyPr lIns="93614" tIns="46808" rIns="93614" bIns="46808">
            <a:noAutofit/>
          </a:bodyPr>
          <a:lstStyle>
            <a:lvl1pPr marL="0" indent="0" algn="l">
              <a:buNone/>
              <a:defRPr sz="29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6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8844" y="1736727"/>
            <a:ext cx="10925434" cy="3701376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>
              <a:buFont typeface="Lucida Grande"/>
              <a:buChar char="&gt;"/>
              <a:defRPr sz="33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27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1559982" indent="-312000">
              <a:buSzPct val="100000"/>
              <a:buFont typeface="Lucida Grande"/>
              <a:buChar char="&gt;"/>
              <a:defRPr sz="2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22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2807970" indent="-312000">
              <a:buFont typeface="Lucida Grande"/>
              <a:buChar char="&gt;"/>
              <a:defRPr sz="19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3510"/>
            <a:ext cx="1471325" cy="96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347" y="5686768"/>
            <a:ext cx="1828324" cy="927100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95372" y="-139699"/>
            <a:ext cx="12487351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34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50" indent="-170650" defTabSz="28929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19" indent="-175526" defTabSz="28929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1981" indent="-180402" defTabSz="28929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50" indent="-170650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695" indent="-164153" defTabSz="-172280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855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3"/>
            <a:ext cx="5214108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50" indent="-170650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443" indent="-175526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855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34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50" indent="-170650" defTabSz="28929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19" indent="-175526" defTabSz="28929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1981" indent="-180402" defTabSz="28929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96544" y="6398748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14" tIns="93614" rIns="93614" bIns="93614" rtlCol="0" anchor="ctr" anchorCtr="0">
            <a:noAutofit/>
          </a:bodyPr>
          <a:lstStyle/>
          <a:p>
            <a:pPr algn="ctr" defTabSz="468074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0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50" indent="-170650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695" indent="-164153" defTabSz="-172280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855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3"/>
            <a:ext cx="5214108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50" indent="-170650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443" indent="-175526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855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96544" y="6398748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14" tIns="93614" rIns="93614" bIns="93614" rtlCol="0" anchor="ctr" anchorCtr="0">
            <a:noAutofit/>
          </a:bodyPr>
          <a:lstStyle/>
          <a:p>
            <a:pPr algn="ctr" defTabSz="468074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50" indent="-170650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695" marR="0" indent="-164153" algn="l" defTabSz="411197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219" indent="-175526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544" y="6398748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14" tIns="93614" rIns="93614" bIns="93614" rtlCol="0" anchor="ctr" anchorCtr="0">
            <a:noAutofit/>
          </a:bodyPr>
          <a:lstStyle/>
          <a:p>
            <a:pPr algn="ctr" defTabSz="468074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0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96544" y="6398748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14" tIns="93614" rIns="93614" bIns="93614" rtlCol="0" anchor="ctr" anchorCtr="0">
            <a:noAutofit/>
          </a:bodyPr>
          <a:lstStyle/>
          <a:p>
            <a:pPr algn="ctr" defTabSz="468074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5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14" tIns="46808" rIns="93614" bIns="46808" rtlCol="0" anchor="ctr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14" tIns="46808" rIns="93614" bIns="46808"/>
          <a:lstStyle>
            <a:lvl1pPr marL="0" indent="0">
              <a:spcBef>
                <a:spcPts val="794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229163" indent="-229163">
              <a:spcBef>
                <a:spcPts val="794"/>
              </a:spcBef>
              <a:buClr>
                <a:schemeClr val="accent1"/>
              </a:buClr>
              <a:buFont typeface="Wingdings" charset="2"/>
              <a:buChar char="§"/>
              <a:tabLst/>
              <a:defRPr sz="2000">
                <a:solidFill>
                  <a:srgbClr val="818A8F"/>
                </a:solidFill>
              </a:defRPr>
            </a:lvl2pPr>
            <a:lvl3pPr marL="646855" indent="-170650">
              <a:spcBef>
                <a:spcPts val="794"/>
              </a:spcBef>
              <a:spcAft>
                <a:spcPts val="0"/>
              </a:spcAft>
              <a:buFont typeface="Lucida Grande"/>
              <a:buChar char="–"/>
              <a:tabLst/>
              <a:defRPr sz="1900">
                <a:solidFill>
                  <a:srgbClr val="818A8F"/>
                </a:solidFill>
              </a:defRPr>
            </a:lvl3pPr>
            <a:lvl4pPr marL="936154" indent="-175526">
              <a:spcBef>
                <a:spcPts val="794"/>
              </a:spcBef>
              <a:spcAft>
                <a:spcPts val="0"/>
              </a:spcAft>
              <a:defRPr sz="1600">
                <a:solidFill>
                  <a:srgbClr val="818A8F"/>
                </a:solidFill>
              </a:defRPr>
            </a:lvl4pPr>
            <a:lvl5pPr marL="1171817" indent="-180402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818A8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" y="2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9091" cy="386934"/>
          </a:xfrm>
          <a:prstGeom prst="rect">
            <a:avLst/>
          </a:prstGeom>
          <a:noFill/>
        </p:spPr>
        <p:txBody>
          <a:bodyPr wrap="none" lIns="93631" tIns="46816" rIns="93631" bIns="46816">
            <a:spAutoFit/>
          </a:bodyPr>
          <a:lstStyle/>
          <a:p>
            <a:pPr defTabSz="468156">
              <a:defRPr/>
            </a:pPr>
            <a:endParaRPr lang="en-US" sz="19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77" y="6311552"/>
            <a:ext cx="4519787" cy="470780"/>
          </a:xfrm>
          <a:prstGeom prst="rect">
            <a:avLst/>
          </a:prstGeom>
        </p:spPr>
        <p:txBody>
          <a:bodyPr vert="horz" lIns="93631" tIns="46816" rIns="93631" bIns="46816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156" indent="0">
              <a:buFontTx/>
              <a:buNone/>
              <a:defRPr sz="1200"/>
            </a:lvl2pPr>
            <a:lvl3pPr marL="93631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4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31" tIns="46816" rIns="93631" bIns="46816" anchor="ctr" anchorCtr="0">
            <a:noAutofit/>
          </a:bodyPr>
          <a:lstStyle>
            <a:lvl1pPr marL="112357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093" y="1736733"/>
            <a:ext cx="10692731" cy="3656655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buNone/>
              <a:defRPr sz="33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3510"/>
            <a:ext cx="1471325" cy="96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4347" y="5686768"/>
            <a:ext cx="1828324" cy="927100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95372" y="-139699"/>
            <a:ext cx="12487351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88825" cy="685621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" y="2"/>
            <a:ext cx="12188825" cy="34448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99" y="987425"/>
            <a:ext cx="189091" cy="386934"/>
          </a:xfrm>
          <a:prstGeom prst="rect">
            <a:avLst/>
          </a:prstGeom>
          <a:noFill/>
        </p:spPr>
        <p:txBody>
          <a:bodyPr wrap="none" lIns="93631" tIns="46816" rIns="93631" bIns="46816">
            <a:spAutoFit/>
          </a:bodyPr>
          <a:lstStyle/>
          <a:p>
            <a:pPr defTabSz="468156">
              <a:defRPr/>
            </a:pPr>
            <a:endParaRPr lang="en-US" sz="19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9077" y="6311552"/>
            <a:ext cx="4519787" cy="470780"/>
          </a:xfrm>
          <a:prstGeom prst="rect">
            <a:avLst/>
          </a:prstGeom>
        </p:spPr>
        <p:txBody>
          <a:bodyPr vert="horz" lIns="93631" tIns="46816" rIns="93631" bIns="46816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156" indent="0">
              <a:buFontTx/>
              <a:buNone/>
              <a:defRPr sz="1200"/>
            </a:lvl2pPr>
            <a:lvl3pPr marL="936310" indent="0">
              <a:buFontTx/>
              <a:buNone/>
              <a:defRPr sz="12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2052" y="3440074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31" tIns="46816" rIns="93631" bIns="46816" anchor="ctr" anchorCtr="0">
            <a:noAutofit/>
          </a:bodyPr>
          <a:lstStyle>
            <a:lvl1pPr marL="112357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1" y="356318"/>
            <a:ext cx="1719072" cy="6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713733"/>
            <a:ext cx="11010311" cy="2260263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4026909"/>
            <a:ext cx="11010311" cy="908289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34" y="6090522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88825" cy="685621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4"/>
            <a:ext cx="12188825" cy="313945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5714510"/>
            <a:ext cx="12188825" cy="11434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949335"/>
            <a:ext cx="11010311" cy="1520343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2522591"/>
            <a:ext cx="11010311" cy="640270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5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0" name="Picture 9" descr="Hor_Whit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34" y="6090522"/>
            <a:ext cx="1302849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5"/>
            <a:ext cx="12188825" cy="3973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69074" y="1713731"/>
            <a:ext cx="11010311" cy="2260263"/>
          </a:xfrm>
          <a:prstGeom prst="rect">
            <a:avLst/>
          </a:prstGeom>
          <a:noFill/>
        </p:spPr>
        <p:txBody>
          <a:bodyPr wrap="square" lIns="93631" tIns="46816" rIns="93631" bIns="140447" anchor="b" anchorCtr="0">
            <a:noAutofit/>
          </a:bodyPr>
          <a:lstStyle>
            <a:lvl1pPr marL="0" indent="0" algn="l" defTabSz="464904">
              <a:spcAft>
                <a:spcPts val="0"/>
              </a:spcAft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74" y="4056299"/>
            <a:ext cx="11010311" cy="961601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9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2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45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83" indent="-170683" defTabSz="28934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85" indent="-175559" defTabSz="28934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2088" indent="-180435" defTabSz="28934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760" indent="-164181" defTabSz="-172307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509" indent="-175559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45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83" indent="-170683" defTabSz="28934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85" indent="-175559" defTabSz="28934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2088" indent="-180435" defTabSz="28934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785341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31" tIns="93631" rIns="93631" bIns="93631" rtlCol="0" anchor="ctr" anchorCtr="0">
            <a:noAutofit/>
          </a:bodyPr>
          <a:lstStyle/>
          <a:p>
            <a:pPr algn="ctr" defTabSz="468156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6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760" indent="-164181" defTabSz="-172307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509" indent="-175559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785341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31" tIns="93631" rIns="93631" bIns="93631" rtlCol="0" anchor="ctr" anchorCtr="0">
            <a:noAutofit/>
          </a:bodyPr>
          <a:lstStyle/>
          <a:p>
            <a:pPr algn="ctr" defTabSz="468156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5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3"/>
            <a:ext cx="10910041" cy="45601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8845" y="1103374"/>
            <a:ext cx="10926639" cy="5315723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>
              <a:buFont typeface="Lucida Grande"/>
              <a:buChar char="&gt;"/>
              <a:defRPr sz="33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27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1559982" indent="-312000">
              <a:buSzPct val="100000"/>
              <a:buFont typeface="Lucida Grande"/>
              <a:buChar char="&gt;"/>
              <a:defRPr sz="25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22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2807970" indent="-312000">
              <a:buFont typeface="Lucida Grande"/>
              <a:buChar char="&gt;"/>
              <a:defRPr sz="19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823289"/>
            <a:ext cx="1471325" cy="96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6415" y="6488053"/>
            <a:ext cx="644767" cy="326947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95372" y="-139699"/>
            <a:ext cx="12487351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0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785341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31" tIns="93631" rIns="93631" bIns="93631" rtlCol="0" anchor="ctr" anchorCtr="0">
            <a:noAutofit/>
          </a:bodyPr>
          <a:lstStyle/>
          <a:p>
            <a:pPr algn="ctr" defTabSz="468156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6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85341" y="6398747"/>
            <a:ext cx="4611301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3631" tIns="93631" rIns="93631" bIns="93631" rtlCol="0" anchor="ctr" anchorCtr="0">
            <a:noAutofit/>
          </a:bodyPr>
          <a:lstStyle/>
          <a:p>
            <a:pPr algn="ctr" defTabSz="468156"/>
            <a:r>
              <a:rPr lang="en-US" sz="11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11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1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" y="1016001"/>
            <a:ext cx="12188825" cy="1588"/>
          </a:xfrm>
          <a:prstGeom prst="line">
            <a:avLst/>
          </a:prstGeom>
          <a:ln>
            <a:solidFill>
              <a:srgbClr val="69BE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735215" y="6602413"/>
            <a:ext cx="3859795" cy="228600"/>
          </a:xfrm>
          <a:prstGeom prst="rect">
            <a:avLst/>
          </a:prstGeom>
        </p:spPr>
        <p:txBody>
          <a:bodyPr lIns="93631" tIns="46816" rIns="93631" bIns="46816">
            <a:normAutofit/>
          </a:bodyPr>
          <a:lstStyle/>
          <a:p>
            <a:pPr defTabSz="468156">
              <a:spcBef>
                <a:spcPct val="20000"/>
              </a:spcBef>
              <a:buFont typeface="Arial"/>
              <a:buNone/>
              <a:defRPr/>
            </a:pPr>
            <a:r>
              <a:rPr lang="en-US" sz="800" dirty="0">
                <a:solidFill>
                  <a:prstClr val="black"/>
                </a:solidFill>
                <a:latin typeface="Arial"/>
              </a:rPr>
              <a:t>© Hortonworks Inc. </a:t>
            </a:r>
            <a:r>
              <a:rPr lang="en-US" sz="800" dirty="0" smtClean="0">
                <a:solidFill>
                  <a:prstClr val="black"/>
                </a:solidFill>
                <a:latin typeface="Arial"/>
              </a:rPr>
              <a:t>2014. 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Confidential and Proprietary. </a:t>
            </a:r>
          </a:p>
          <a:p>
            <a:pPr defTabSz="468156">
              <a:spcBef>
                <a:spcPct val="20000"/>
              </a:spcBef>
              <a:buFont typeface="Arial"/>
              <a:buNone/>
              <a:defRPr/>
            </a:pPr>
            <a:endParaRPr lang="en-US" sz="1900" dirty="0">
              <a:solidFill>
                <a:srgbClr val="C3C3C3"/>
              </a:solidFill>
              <a:latin typeface="Arial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6522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172307" indent="-172307">
              <a:buClr>
                <a:srgbClr val="69BE28"/>
              </a:buClr>
              <a:defRPr sz="2500" b="1" i="0">
                <a:latin typeface="Arial"/>
                <a:cs typeface="Arial"/>
              </a:defRPr>
            </a:lvl1pPr>
            <a:lvl2pPr marL="580318" indent="-172307">
              <a:buFont typeface="Lucida Grande"/>
              <a:buChar char="–"/>
              <a:defRPr sz="2000"/>
            </a:lvl2pPr>
            <a:lvl3pPr marL="1106992" indent="-170683">
              <a:spcAft>
                <a:spcPts val="1229"/>
              </a:spcAft>
              <a:buFont typeface="Lucida Grande"/>
              <a:buChar char="–"/>
              <a:defRPr sz="1900"/>
            </a:lvl3pPr>
            <a:lvl4pPr marL="1580024" indent="-175559">
              <a:defRPr sz="1900"/>
            </a:lvl4pPr>
            <a:lvl5pPr marL="2053056" indent="-180435">
              <a:buFont typeface="Lucida Grande"/>
              <a:buChar char="-"/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7" y="6465892"/>
            <a:ext cx="2844059" cy="365125"/>
          </a:xfrm>
          <a:prstGeom prst="rect">
            <a:avLst/>
          </a:prstGeom>
        </p:spPr>
        <p:txBody>
          <a:bodyPr vert="horz" lIns="93631" tIns="46816" rIns="93631" bIns="468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68156">
              <a:defRPr/>
            </a:pPr>
            <a:r>
              <a:rPr lang="en-US" smtClean="0">
                <a:solidFill>
                  <a:prstClr val="black"/>
                </a:solidFill>
                <a:latin typeface="Arial"/>
              </a:rPr>
              <a:t>Page </a:t>
            </a:r>
            <a:fld id="{BE3614C6-9B97-DA43-9EC2-F206459474B6}" type="slidenum">
              <a:rPr lang="en-US" smtClean="0">
                <a:solidFill>
                  <a:prstClr val="black"/>
                </a:solidFill>
                <a:latin typeface="Arial"/>
              </a:rPr>
              <a:pPr defTabSz="468156">
                <a:defRPr/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750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PT_image2_16x9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5" cy="685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/>
          <p:nvPr userDrawn="1"/>
        </p:nvSpPr>
        <p:spPr>
          <a:xfrm>
            <a:off x="1" y="1"/>
            <a:ext cx="12188825" cy="34448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extBox 4"/>
          <p:cNvSpPr txBox="1"/>
          <p:nvPr userDrawn="1"/>
        </p:nvSpPr>
        <p:spPr>
          <a:xfrm>
            <a:off x="839789" y="987427"/>
            <a:ext cx="189091" cy="479267"/>
          </a:xfrm>
          <a:prstGeom prst="rect">
            <a:avLst/>
          </a:prstGeom>
          <a:noFill/>
        </p:spPr>
        <p:txBody>
          <a:bodyPr wrap="none" lIns="93631" tIns="46816" rIns="93631" bIns="46816">
            <a:spAutoFit/>
          </a:bodyPr>
          <a:lstStyle/>
          <a:p>
            <a:pPr defTabSz="468156"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8" name="Picture 12" descr="Hor_WhiteLogo.png"/>
          <p:cNvPicPr>
            <a:picLocks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9139" y="355600"/>
            <a:ext cx="1719261" cy="66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69076" y="6311552"/>
            <a:ext cx="4519787" cy="470780"/>
          </a:xfrm>
          <a:prstGeom prst="rect">
            <a:avLst/>
          </a:prstGeom>
        </p:spPr>
        <p:txBody>
          <a:bodyPr vert="horz" lIns="93631" tIns="46816" rIns="93631" bIns="46816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156" indent="0">
              <a:buFontTx/>
              <a:buNone/>
              <a:defRPr sz="1200"/>
            </a:lvl2pPr>
            <a:lvl3pPr marL="936310" indent="0">
              <a:buFontTx/>
              <a:buNone/>
              <a:defRPr sz="1200"/>
            </a:lvl3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2051" y="3440074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31" tIns="46816" rIns="93631" bIns="46816" anchor="ctr" anchorCtr="0">
            <a:noAutofit/>
          </a:bodyPr>
          <a:lstStyle>
            <a:lvl1pPr marL="112357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329472"/>
      </p:ext>
    </p:extLst>
  </p:cSld>
  <p:clrMapOvr>
    <a:masterClrMapping/>
  </p:clrMapOvr>
  <p:transition xmlns:p14="http://schemas.microsoft.com/office/powerpoint/2010/main" advClick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PT_image5_16x9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5" cy="685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/>
          <p:nvPr userDrawn="1"/>
        </p:nvSpPr>
        <p:spPr>
          <a:xfrm>
            <a:off x="1" y="1"/>
            <a:ext cx="12188825" cy="34448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extBox 4"/>
          <p:cNvSpPr txBox="1"/>
          <p:nvPr userDrawn="1"/>
        </p:nvSpPr>
        <p:spPr>
          <a:xfrm>
            <a:off x="839789" y="987427"/>
            <a:ext cx="189091" cy="479267"/>
          </a:xfrm>
          <a:prstGeom prst="rect">
            <a:avLst/>
          </a:prstGeom>
          <a:noFill/>
        </p:spPr>
        <p:txBody>
          <a:bodyPr wrap="none" lIns="93631" tIns="46816" rIns="93631" bIns="46816">
            <a:spAutoFit/>
          </a:bodyPr>
          <a:lstStyle/>
          <a:p>
            <a:pPr defTabSz="468156">
              <a:defRPr/>
            </a:pPr>
            <a:endParaRPr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8" name="Picture 12" descr="Hor_WhiteLogo.png"/>
          <p:cNvPicPr>
            <a:picLocks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9139" y="355600"/>
            <a:ext cx="1719261" cy="66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074" y="1817942"/>
            <a:ext cx="11238523" cy="1455836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5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69076" y="6311552"/>
            <a:ext cx="4519787" cy="470780"/>
          </a:xfrm>
          <a:prstGeom prst="rect">
            <a:avLst/>
          </a:prstGeom>
        </p:spPr>
        <p:txBody>
          <a:bodyPr vert="horz" lIns="93631" tIns="46816" rIns="93631" bIns="46816"/>
          <a:lstStyle>
            <a:lvl1pPr algn="l">
              <a:buFont typeface="Arial"/>
              <a:buNone/>
              <a:defRPr sz="1900">
                <a:solidFill>
                  <a:schemeClr val="tx1"/>
                </a:solidFill>
              </a:defRPr>
            </a:lvl1pPr>
            <a:lvl2pPr marL="468156" indent="0">
              <a:buFontTx/>
              <a:buNone/>
              <a:defRPr sz="1200"/>
            </a:lvl2pPr>
            <a:lvl3pPr marL="936310" indent="0">
              <a:buFontTx/>
              <a:buNone/>
              <a:defRPr sz="1200"/>
            </a:lvl3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2051" y="3440074"/>
            <a:ext cx="5266776" cy="64027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93631" tIns="46816" rIns="93631" bIns="46816" anchor="ctr" anchorCtr="0">
            <a:noAutofit/>
          </a:bodyPr>
          <a:lstStyle>
            <a:lvl1pPr marL="112357" indent="0" algn="l"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0326"/>
      </p:ext>
    </p:extLst>
  </p:cSld>
  <p:clrMapOvr>
    <a:masterClrMapping/>
  </p:clrMapOvr>
  <p:transition xmlns:p14="http://schemas.microsoft.com/office/powerpoint/2010/main" advClick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190166" y="6091240"/>
            <a:ext cx="130333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9074" y="1713731"/>
            <a:ext cx="11010311" cy="2260263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69074" y="4026908"/>
            <a:ext cx="11010311" cy="908289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49057"/>
      </p:ext>
    </p:extLst>
  </p:cSld>
  <p:clrMapOvr>
    <a:masterClrMapping/>
  </p:clrMapOvr>
  <p:transition xmlns:p14="http://schemas.microsoft.com/office/powerpoint/2010/main" advClick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image4_16x9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5" cy="685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/>
          <p:nvPr userDrawn="1"/>
        </p:nvSpPr>
        <p:spPr>
          <a:xfrm>
            <a:off x="1" y="1"/>
            <a:ext cx="12188825" cy="3140075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6" name="Rectangle 8"/>
          <p:cNvSpPr/>
          <p:nvPr userDrawn="1"/>
        </p:nvSpPr>
        <p:spPr>
          <a:xfrm>
            <a:off x="1" y="5715000"/>
            <a:ext cx="12188825" cy="1143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9" name="Picture 9" descr="Hor_WhiteLog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190166" y="6091240"/>
            <a:ext cx="130333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9074" y="949334"/>
            <a:ext cx="11010311" cy="1520343"/>
          </a:xfrm>
          <a:prstGeom prst="rect">
            <a:avLst/>
          </a:prstGeom>
        </p:spPr>
        <p:txBody>
          <a:bodyPr lIns="93631" tIns="46816" rIns="93631" bIns="46816" anchor="b" anchorCtr="0">
            <a:noAutofit/>
          </a:bodyPr>
          <a:lstStyle>
            <a:lvl1pPr marL="0" indent="0" algn="l" defTabSz="464904"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69074" y="2522591"/>
            <a:ext cx="11010311" cy="640270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5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56815"/>
      </p:ext>
    </p:extLst>
  </p:cSld>
  <p:clrMapOvr>
    <a:masterClrMapping/>
  </p:clrMapOvr>
  <p:transition xmlns:p14="http://schemas.microsoft.com/office/powerpoint/2010/main" advClick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>
            <a:off x="1" y="1"/>
            <a:ext cx="12188825" cy="3973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9074" y="1713731"/>
            <a:ext cx="11010311" cy="2260263"/>
          </a:xfrm>
          <a:prstGeom prst="rect">
            <a:avLst/>
          </a:prstGeom>
          <a:noFill/>
        </p:spPr>
        <p:txBody>
          <a:bodyPr wrap="square" lIns="93631" tIns="46816" rIns="93631" bIns="140447" anchor="b" anchorCtr="0">
            <a:noAutofit/>
          </a:bodyPr>
          <a:lstStyle>
            <a:lvl1pPr marL="0" indent="0" algn="l" defTabSz="464904">
              <a:spcAft>
                <a:spcPts val="0"/>
              </a:spcAft>
              <a:tabLst/>
              <a:defRPr sz="49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69074" y="4056296"/>
            <a:ext cx="11010311" cy="961601"/>
          </a:xfrm>
          <a:prstGeom prst="rect">
            <a:avLst/>
          </a:prstGeom>
        </p:spPr>
        <p:txBody>
          <a:bodyPr lIns="93631" tIns="46816" rIns="93631" bIns="46816">
            <a:noAutofit/>
          </a:bodyPr>
          <a:lstStyle>
            <a:lvl1pPr marL="0" indent="0" algn="l">
              <a:buNone/>
              <a:defRPr sz="29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マスタ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25136"/>
      </p:ext>
    </p:extLst>
  </p:cSld>
  <p:clrMapOvr>
    <a:masterClrMapping/>
  </p:clrMapOvr>
  <p:transition xmlns:p14="http://schemas.microsoft.com/office/powerpoint/2010/main"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45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83" indent="-170683" defTabSz="28934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85" indent="-175559" defTabSz="28934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2088" indent="-180435" defTabSz="28934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18454"/>
      </p:ext>
    </p:extLst>
  </p:cSld>
  <p:clrMapOvr>
    <a:masterClrMapping/>
  </p:clrMapOvr>
  <p:transition xmlns:p14="http://schemas.microsoft.com/office/powerpoint/2010/main" advClick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760" indent="-164181" defTabSz="-172307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509" indent="-175559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65335"/>
      </p:ext>
    </p:extLst>
  </p:cSld>
  <p:clrMapOvr>
    <a:masterClrMapping/>
  </p:clrMapOvr>
  <p:transition xmlns:p14="http://schemas.microsoft.com/office/powerpoint/2010/main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5" y="1894012"/>
            <a:ext cx="9293979" cy="2641756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100000"/>
              </a:lnSpc>
              <a:buNone/>
              <a:defRPr sz="68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0501" y="5686768"/>
            <a:ext cx="1828324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786" y="1245348"/>
            <a:ext cx="3232885" cy="162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9014" y="4704004"/>
            <a:ext cx="2133044" cy="139700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95372" y="-203200"/>
            <a:ext cx="12453493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82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5869"/>
      </p:ext>
    </p:extLst>
  </p:cSld>
  <p:clrMapOvr>
    <a:masterClrMapping/>
  </p:clrMapOvr>
  <p:transition xmlns:p14="http://schemas.microsoft.com/office/powerpoint/2010/main" advClick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09998"/>
      </p:ext>
    </p:extLst>
  </p:cSld>
  <p:clrMapOvr>
    <a:masterClrMapping/>
  </p:clrMapOvr>
  <p:transition xmlns:p14="http://schemas.microsoft.com/office/powerpoint/2010/main" advClick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784600" y="6399214"/>
            <a:ext cx="4611688" cy="2460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93631" tIns="93631" rIns="93631" bIns="93631" anchor="ctr"/>
          <a:lstStyle/>
          <a:p>
            <a:pPr algn="ctr" defTabSz="468156">
              <a:defRPr/>
            </a:pPr>
            <a:r>
              <a:rPr lang="en-US" sz="1100" dirty="0">
                <a:solidFill>
                  <a:srgbClr val="FF0000"/>
                </a:solidFill>
                <a:latin typeface="Arial"/>
                <a:ea typeface="ＭＳ Ｐゴシック" charset="-128"/>
              </a:rPr>
              <a:t>HORTONWORKS CONFIDENTIAL &amp; PROPRIETARY INFORMATION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45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83" indent="-170683" defTabSz="28934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85" indent="-175559" defTabSz="28934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2088" indent="-180435" defTabSz="28934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8622"/>
      </p:ext>
    </p:extLst>
  </p:cSld>
  <p:clrMapOvr>
    <a:masterClrMapping/>
  </p:clrMapOvr>
  <p:transition xmlns:p14="http://schemas.microsoft.com/office/powerpoint/2010/main" advClick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784600" y="6399214"/>
            <a:ext cx="4611688" cy="2460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93631" tIns="93631" rIns="93631" bIns="93631" anchor="ctr"/>
          <a:lstStyle/>
          <a:p>
            <a:pPr algn="ctr" defTabSz="468156">
              <a:defRPr/>
            </a:pPr>
            <a:r>
              <a:rPr lang="en-US" sz="1100" dirty="0">
                <a:solidFill>
                  <a:srgbClr val="FF0000"/>
                </a:solidFill>
                <a:latin typeface="Arial"/>
                <a:ea typeface="ＭＳ Ｐゴシック" charset="-128"/>
              </a:rPr>
              <a:t>HORTONWORKS CONFIDENTIAL &amp; PROPRIETARY INFORMATION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1" y="1106436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900">
                <a:solidFill>
                  <a:srgbClr val="1E1E1E"/>
                </a:solidFill>
              </a:defRPr>
            </a:lvl3pPr>
            <a:lvl4pPr marL="404760" indent="-164181" defTabSz="-172307">
              <a:spcBef>
                <a:spcPts val="794"/>
              </a:spcBef>
              <a:spcAft>
                <a:spcPts val="0"/>
              </a:spcAft>
              <a:defRPr sz="1600" baseline="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363389" y="1103260"/>
            <a:ext cx="5214108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261"/>
              </a:spcBef>
              <a:buClr>
                <a:srgbClr val="69BE28"/>
              </a:buClr>
              <a:buFont typeface="Wingdings" charset="2"/>
              <a:buNone/>
              <a:defRPr sz="2500" b="1" i="0">
                <a:latin typeface="Arial"/>
                <a:cs typeface="Arial"/>
              </a:defRPr>
            </a:lvl1pPr>
            <a:lvl2pPr marL="0" indent="0">
              <a:spcBef>
                <a:spcPts val="794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70683" indent="-170683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1509" indent="-175559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6965" indent="-180435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tabLst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4120"/>
      </p:ext>
    </p:extLst>
  </p:cSld>
  <p:clrMapOvr>
    <a:masterClrMapping/>
  </p:clrMapOvr>
  <p:transition xmlns:p14="http://schemas.microsoft.com/office/powerpoint/2010/main" advClick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784600" y="6399214"/>
            <a:ext cx="4611688" cy="2460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93631" tIns="93631" rIns="93631" bIns="93631" anchor="ctr"/>
          <a:lstStyle/>
          <a:p>
            <a:pPr algn="ctr" defTabSz="468156">
              <a:defRPr/>
            </a:pPr>
            <a:r>
              <a:rPr lang="en-US" sz="1100" dirty="0">
                <a:solidFill>
                  <a:srgbClr val="FF0000"/>
                </a:solidFill>
                <a:latin typeface="Arial"/>
                <a:ea typeface="ＭＳ Ｐゴシック" charset="-128"/>
              </a:rPr>
              <a:t>HORTONWORKS CONFIDENTIAL &amp; PROPRIETARY INFORMATION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345621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8066453" y="1106436"/>
            <a:ext cx="351293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647"/>
              </a:spcBef>
              <a:buClr>
                <a:srgbClr val="69BE28"/>
              </a:buClr>
              <a:buFont typeface="Wingdings" charset="2"/>
              <a:buNone/>
              <a:defRPr sz="2300" b="1" i="0">
                <a:latin typeface="Arial"/>
                <a:cs typeface="Arial"/>
              </a:defRPr>
            </a:lvl1pPr>
            <a:lvl2pPr marL="0" indent="0">
              <a:spcBef>
                <a:spcPts val="647"/>
              </a:spcBef>
              <a:spcAft>
                <a:spcPts val="0"/>
              </a:spcAft>
              <a:buFont typeface="Lucida Grande"/>
              <a:buNone/>
              <a:defRPr sz="1900">
                <a:solidFill>
                  <a:srgbClr val="1E1E1E"/>
                </a:solidFill>
              </a:defRPr>
            </a:lvl2pPr>
            <a:lvl3pPr marL="170683" indent="-170683">
              <a:spcBef>
                <a:spcPts val="647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404760" marR="0" indent="-164181" algn="l" defTabSz="411262" rtl="0" eaLnBrk="1" fontAlgn="base" latinLnBrk="0" hangingPunct="1">
              <a:lnSpc>
                <a:spcPct val="100000"/>
              </a:lnSpc>
              <a:spcBef>
                <a:spcPts val="647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500">
                <a:solidFill>
                  <a:srgbClr val="1E1E1E"/>
                </a:solidFill>
              </a:defRPr>
            </a:lvl4pPr>
            <a:lvl5pPr marL="580318" indent="-175559">
              <a:spcBef>
                <a:spcPts val="647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6699"/>
      </p:ext>
    </p:extLst>
  </p:cSld>
  <p:clrMapOvr>
    <a:masterClrMapping/>
  </p:clrMapOvr>
  <p:transition xmlns:p14="http://schemas.microsoft.com/office/powerpoint/2010/main" advClick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784600" y="6399214"/>
            <a:ext cx="4611688" cy="2460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93631" tIns="93631" rIns="93631" bIns="93631" anchor="ctr"/>
          <a:lstStyle/>
          <a:p>
            <a:pPr algn="ctr" defTabSz="468156">
              <a:defRPr/>
            </a:pPr>
            <a:r>
              <a:rPr lang="en-US" sz="1100" dirty="0">
                <a:solidFill>
                  <a:srgbClr val="FF0000"/>
                </a:solidFill>
                <a:latin typeface="Arial"/>
                <a:ea typeface="ＭＳ Ｐゴシック" charset="-128"/>
              </a:rPr>
              <a:t>HORTONWORKS CONFIDENTIAL &amp; PROPRIETARY INFORMATION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55469"/>
      </p:ext>
    </p:extLst>
  </p:cSld>
  <p:clrMapOvr>
    <a:masterClrMapping/>
  </p:clrMapOvr>
  <p:transition xmlns:p14="http://schemas.microsoft.com/office/powerpoint/2010/main" advClick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76200"/>
            <a:ext cx="10969943" cy="990600"/>
          </a:xfrm>
          <a:prstGeom prst="rect">
            <a:avLst/>
          </a:prstGeom>
        </p:spPr>
        <p:txBody>
          <a:bodyPr lIns="93631" tIns="46816" rIns="93631" bIns="468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442" y="1219200"/>
            <a:ext cx="10969943" cy="4937760"/>
          </a:xfrm>
          <a:prstGeom prst="rect">
            <a:avLst/>
          </a:prstGeom>
        </p:spPr>
        <p:txBody>
          <a:bodyPr lIns="93631" tIns="46816" rIns="93631" bIns="46816"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buFont typeface="Courier New" pitchFamily="49" charset="0"/>
              <a:buChar char="o"/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2815" y="6356351"/>
            <a:ext cx="3051175" cy="365125"/>
          </a:xfrm>
          <a:prstGeom prst="rect">
            <a:avLst/>
          </a:prstGeom>
        </p:spPr>
        <p:txBody>
          <a:bodyPr lIns="93631" tIns="46816" rIns="93631" bIns="46816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 defTabSz="468156">
              <a:defRPr/>
            </a:pPr>
            <a:fld id="{F9C4A548-E63C-4101-B086-8B5960CEA6C5}" type="datetime1">
              <a:rPr lang="en-US" smtClean="0">
                <a:solidFill>
                  <a:prstClr val="black"/>
                </a:solidFill>
                <a:latin typeface="Arial"/>
              </a:rPr>
              <a:pPr defTabSz="468156">
                <a:defRPr/>
              </a:pPr>
              <a:t>10/26/15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3976" y="6356351"/>
            <a:ext cx="4672012" cy="365125"/>
          </a:xfrm>
          <a:prstGeom prst="rect">
            <a:avLst/>
          </a:prstGeom>
        </p:spPr>
        <p:txBody>
          <a:bodyPr lIns="93631" tIns="46816" rIns="93631" bIns="46816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 defTabSz="468156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75" y="6356351"/>
            <a:ext cx="2641600" cy="365125"/>
          </a:xfrm>
          <a:prstGeom prst="rect">
            <a:avLst/>
          </a:prstGeom>
        </p:spPr>
        <p:txBody>
          <a:bodyPr lIns="93631" tIns="46816" rIns="93631" bIns="46816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 defTabSz="468156">
              <a:defRPr/>
            </a:pPr>
            <a:fld id="{F5B14EF1-C67D-44D6-8622-06CB52AC2CA8}" type="slidenum">
              <a:rPr lang="en-US" smtClean="0">
                <a:solidFill>
                  <a:prstClr val="black"/>
                </a:solidFill>
                <a:latin typeface="Arial"/>
              </a:rPr>
              <a:pPr defTabSz="468156"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6222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Tittle_Pag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9074" y="2015290"/>
            <a:ext cx="11010311" cy="986653"/>
          </a:xfrm>
          <a:prstGeom prst="rect">
            <a:avLst/>
          </a:prstGeom>
        </p:spPr>
        <p:txBody>
          <a:bodyPr lIns="93631" tIns="46816" rIns="93631" bIns="46816" anchor="t">
            <a:noAutofit/>
          </a:bodyPr>
          <a:lstStyle>
            <a:lvl1pPr marL="0" indent="0" algn="l" defTabSz="464904">
              <a:tabLst/>
              <a:defRPr sz="5600" baseline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69074" y="3001943"/>
            <a:ext cx="11010311" cy="640270"/>
          </a:xfrm>
          <a:prstGeom prst="rect">
            <a:avLst/>
          </a:prstGeom>
        </p:spPr>
        <p:txBody>
          <a:bodyPr lIns="93631" tIns="46816" rIns="93631" bIns="46816">
            <a:normAutofit/>
          </a:bodyPr>
          <a:lstStyle>
            <a:lvl1pPr marL="0" indent="0" algn="l">
              <a:buNone/>
              <a:defRPr sz="2900">
                <a:solidFill>
                  <a:srgbClr val="7F7F7F"/>
                </a:solidFill>
                <a:latin typeface="Arial"/>
                <a:cs typeface="Arial"/>
              </a:defRPr>
            </a:lvl1pPr>
            <a:lvl2pPr marL="46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6015" y="6465888"/>
            <a:ext cx="2843211" cy="365125"/>
          </a:xfrm>
          <a:prstGeom prst="rect">
            <a:avLst/>
          </a:prstGeom>
        </p:spPr>
        <p:txBody>
          <a:bodyPr vert="horz" lIns="93631" tIns="46816" rIns="93631" bIns="468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68156">
              <a:defRPr/>
            </a:pPr>
            <a:r>
              <a:rPr lang="en-US" smtClean="0">
                <a:solidFill>
                  <a:prstClr val="black"/>
                </a:solidFill>
                <a:latin typeface="Arial"/>
              </a:rPr>
              <a:t>Page </a:t>
            </a:r>
            <a:fld id="{027B7FC7-39ED-4BC0-B279-F57FE2C6A9AE}" type="slidenum">
              <a:rPr lang="en-US" smtClean="0">
                <a:solidFill>
                  <a:prstClr val="black"/>
                </a:solidFill>
                <a:latin typeface="Arial"/>
              </a:rPr>
              <a:pPr defTabSz="468156">
                <a:defRPr/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816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1686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40100" y="987431"/>
            <a:ext cx="189046" cy="479249"/>
          </a:xfrm>
          <a:prstGeom prst="rect">
            <a:avLst/>
          </a:prstGeom>
          <a:noFill/>
        </p:spPr>
        <p:txBody>
          <a:bodyPr wrap="none" lIns="93609" tIns="46807" rIns="93609" bIns="46807">
            <a:spAutoFit/>
          </a:bodyPr>
          <a:lstStyle/>
          <a:p>
            <a:pPr defTabSz="468156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1380497"/>
            <a:ext cx="12188825" cy="303341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" y="1"/>
            <a:ext cx="569073" cy="10801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09" tIns="93609" rIns="93609" bIns="93609" rtlCol="0" anchor="t" anchorCtr="0"/>
          <a:lstStyle/>
          <a:p>
            <a:pPr defTabSz="468156" fontAlgn="base">
              <a:spcBef>
                <a:spcPct val="0"/>
              </a:spcBef>
              <a:spcAft>
                <a:spcPct val="0"/>
              </a:spcAft>
            </a:pPr>
            <a:endParaRPr kumimoji="1"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" y="4390184"/>
            <a:ext cx="12188825" cy="2467825"/>
          </a:xfrm>
          <a:prstGeom prst="rect">
            <a:avLst/>
          </a:prstGeom>
          <a:solidFill>
            <a:srgbClr val="1C4A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09" tIns="93609" rIns="93609" bIns="93609" rtlCol="0" anchor="t" anchorCtr="0"/>
          <a:lstStyle/>
          <a:p>
            <a:pPr defTabSz="468156" fontAlgn="base">
              <a:spcBef>
                <a:spcPct val="0"/>
              </a:spcBef>
              <a:spcAft>
                <a:spcPct val="0"/>
              </a:spcAft>
            </a:pPr>
            <a:endParaRPr kumimoji="1"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9083" y="4624371"/>
            <a:ext cx="11060475" cy="966488"/>
          </a:xfrm>
          <a:prstGeom prst="rect">
            <a:avLst/>
          </a:prstGeom>
        </p:spPr>
        <p:txBody>
          <a:bodyPr lIns="93609" tIns="46807" rIns="93609" bIns="46807" anchor="ctr" anchorCtr="0">
            <a:noAutofit/>
          </a:bodyPr>
          <a:lstStyle>
            <a:lvl1pPr marL="0" indent="0" algn="l" defTabSz="464800">
              <a:tabLst/>
              <a:defRPr sz="4500" b="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(one line)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080" y="5590865"/>
            <a:ext cx="11060475" cy="640270"/>
          </a:xfrm>
          <a:prstGeom prst="rect">
            <a:avLst/>
          </a:prstGeom>
          <a:noFill/>
          <a:ln>
            <a:noFill/>
          </a:ln>
        </p:spPr>
        <p:txBody>
          <a:bodyPr lIns="93609" tIns="46807" rIns="93609" bIns="46807" anchor="ctr" anchorCtr="0">
            <a:noAutofit/>
          </a:bodyPr>
          <a:lstStyle>
            <a:lvl1pPr marL="112334" indent="0" algn="l">
              <a:buNone/>
              <a:defRPr sz="20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68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6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4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72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40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8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76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4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5" name="Picture 14" descr="Hor_RGB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3" y="350949"/>
            <a:ext cx="2196596" cy="8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2" y="0"/>
            <a:ext cx="10969943" cy="1016000"/>
          </a:xfrm>
          <a:prstGeom prst="rect">
            <a:avLst/>
          </a:prstGeom>
        </p:spPr>
        <p:txBody>
          <a:bodyPr vert="horz" lIns="93631" tIns="46816" rIns="93631" bIns="46816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442" y="1106436"/>
            <a:ext cx="10969943" cy="4954588"/>
          </a:xfrm>
          <a:prstGeom prst="rect">
            <a:avLst/>
          </a:prstGeom>
        </p:spPr>
        <p:txBody>
          <a:bodyPr vert="horz" lIns="93631" tIns="46816" rIns="93631" bIns="46816"/>
          <a:lstStyle>
            <a:lvl1pPr marL="0" indent="0">
              <a:spcBef>
                <a:spcPts val="1409"/>
              </a:spcBef>
              <a:buClr>
                <a:srgbClr val="69BE28"/>
              </a:buClr>
              <a:buFont typeface="Wingdings" charset="2"/>
              <a:buNone/>
              <a:defRPr sz="2500" b="1" i="0" baseline="0">
                <a:latin typeface="Arial"/>
                <a:cs typeface="Arial"/>
              </a:defRPr>
            </a:lvl1pPr>
            <a:lvl2pPr marL="0" indent="0" defTabSz="60145">
              <a:spcBef>
                <a:spcPts val="794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70683" indent="-170683" defTabSz="289347">
              <a:spcBef>
                <a:spcPts val="79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900">
                <a:solidFill>
                  <a:srgbClr val="1E1E1E"/>
                </a:solidFill>
              </a:defRPr>
            </a:lvl3pPr>
            <a:lvl4pPr marL="406385" indent="-175559" defTabSz="289347">
              <a:spcBef>
                <a:spcPts val="794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42088" indent="-180435" defTabSz="289347">
              <a:spcBef>
                <a:spcPts val="794"/>
              </a:spcBef>
              <a:spcAft>
                <a:spcPts val="0"/>
              </a:spcAft>
              <a:buFont typeface="Lucida Grande"/>
              <a:buChar char="-"/>
              <a:defRPr sz="1500">
                <a:solidFill>
                  <a:srgbClr val="1E1E1E"/>
                </a:solidFill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1024"/>
      </p:ext>
    </p:extLst>
  </p:cSld>
  <p:clrMapOvr>
    <a:masterClrMapping/>
  </p:clrMapOvr>
  <p:transition xmlns:p14="http://schemas.microsoft.com/office/powerpoint/2010/main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5" y="1894012"/>
            <a:ext cx="9293979" cy="2641756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100000"/>
              </a:lnSpc>
              <a:buNone/>
              <a:defRPr sz="68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0501" y="5686768"/>
            <a:ext cx="1828324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786" y="1245348"/>
            <a:ext cx="3232885" cy="162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9014" y="4704004"/>
            <a:ext cx="2133044" cy="139700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95372" y="-203200"/>
            <a:ext cx="12453493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444" y="371516"/>
            <a:ext cx="10910041" cy="991999"/>
          </a:xfrm>
          <a:prstGeom prst="rect">
            <a:avLst/>
          </a:prstGeom>
        </p:spPr>
        <p:txBody>
          <a:bodyPr lIns="124797" tIns="62399" rIns="124797" bIns="62399">
            <a:normAutofit/>
          </a:bodyPr>
          <a:lstStyle>
            <a:lvl1pPr marL="0" indent="0">
              <a:lnSpc>
                <a:spcPct val="90000"/>
              </a:lnSpc>
              <a:buNone/>
              <a:defRPr sz="41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8845" y="2320246"/>
            <a:ext cx="10926639" cy="3810086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>
              <a:buFont typeface="Lucida Grande"/>
              <a:buChar char="&gt;"/>
              <a:defRPr sz="33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27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1559982" indent="-312000">
              <a:buSzPct val="100000"/>
              <a:buFont typeface="Lucida Grande"/>
              <a:buChar char="&gt;"/>
              <a:defRPr sz="25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22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2807970" indent="-312000">
              <a:buFont typeface="Lucida Grande"/>
              <a:buChar char="&gt;"/>
              <a:defRPr sz="19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444" y="1730669"/>
            <a:ext cx="10910041" cy="411171"/>
          </a:xfrm>
          <a:prstGeom prst="rect">
            <a:avLst/>
          </a:prstGeom>
        </p:spPr>
        <p:txBody>
          <a:bodyPr lIns="124797" tIns="62399" rIns="124797" bIns="62399">
            <a:noAutofit/>
          </a:bodyPr>
          <a:lstStyle>
            <a:lvl1pPr marL="0" indent="0">
              <a:lnSpc>
                <a:spcPct val="90000"/>
              </a:lnSpc>
              <a:buNone/>
              <a:defRPr sz="33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62399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124798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87198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249597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094" y="1364412"/>
            <a:ext cx="1471325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60501" y="5686768"/>
            <a:ext cx="1828324" cy="927100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95372" y="-203200"/>
            <a:ext cx="12453493" cy="5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theme" Target="../theme/theme6.xml"/><Relationship Id="rId16" Type="http://schemas.openxmlformats.org/officeDocument/2006/relationships/image" Target="../media/image15.jpeg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20" Type="http://schemas.openxmlformats.org/officeDocument/2006/relationships/image" Target="../media/image10.png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9.xml"/><Relationship Id="rId18" Type="http://schemas.openxmlformats.org/officeDocument/2006/relationships/theme" Target="../theme/theme7.xml"/><Relationship Id="rId19" Type="http://schemas.openxmlformats.org/officeDocument/2006/relationships/image" Target="../media/image15.jpe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72" r:id="rId5"/>
    <p:sldLayoutId id="2147483689" r:id="rId6"/>
    <p:sldLayoutId id="2147483723" r:id="rId7"/>
  </p:sldLayoutIdLst>
  <p:txStyles>
    <p:titleStyle>
      <a:lvl1pPr algn="ctr" defTabSz="623994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2" indent="-467992" algn="l" defTabSz="623994" rtl="0" eaLnBrk="1" latinLnBrk="0" hangingPunct="1">
        <a:spcBef>
          <a:spcPct val="20000"/>
        </a:spcBef>
        <a:buFont typeface="Arial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13989" indent="-389995" algn="l" defTabSz="623994" rtl="0" eaLnBrk="1" latinLnBrk="0" hangingPunct="1">
        <a:spcBef>
          <a:spcPct val="20000"/>
        </a:spcBef>
        <a:buFont typeface="Arial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59982" indent="-312000" algn="l" defTabSz="623994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183983" indent="-312000" algn="l" defTabSz="623994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807970" indent="-312000" algn="l" defTabSz="623994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31964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55958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79952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03946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399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988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2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95976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19966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396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6795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91948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ctr" defTabSz="623994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7992" indent="-467992" algn="l" defTabSz="623994" rtl="0" eaLnBrk="1" latinLnBrk="0" hangingPunct="1">
        <a:spcBef>
          <a:spcPct val="20000"/>
        </a:spcBef>
        <a:buFont typeface="Arial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13989" indent="-389995" algn="l" defTabSz="623994" rtl="0" eaLnBrk="1" latinLnBrk="0" hangingPunct="1">
        <a:spcBef>
          <a:spcPct val="20000"/>
        </a:spcBef>
        <a:buFont typeface="Arial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59982" indent="-312000" algn="l" defTabSz="623994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183983" indent="-312000" algn="l" defTabSz="623994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807970" indent="-312000" algn="l" defTabSz="623994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31964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55958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79952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03946" indent="-312000" algn="l" defTabSz="62399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399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988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2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95976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19966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396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67954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91948" algn="l" defTabSz="623994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3" y="0"/>
            <a:ext cx="10969625" cy="1014984"/>
          </a:xfrm>
          <a:prstGeom prst="rect">
            <a:avLst/>
          </a:prstGeom>
        </p:spPr>
        <p:txBody>
          <a:bodyPr vert="horz" lIns="124797" tIns="62399" rIns="124797" bIns="62399" rtlCol="0" anchor="ctr">
            <a:normAutofit/>
          </a:bodyPr>
          <a:lstStyle/>
          <a:p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3" y="1106423"/>
            <a:ext cx="10969625" cy="4956048"/>
          </a:xfrm>
          <a:prstGeom prst="rect">
            <a:avLst/>
          </a:prstGeom>
        </p:spPr>
        <p:txBody>
          <a:bodyPr vert="horz" lIns="124797" tIns="62399" rIns="124797" bIns="62399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623994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49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1247988" rtl="0" eaLnBrk="1" latinLnBrk="0" hangingPunct="1">
        <a:lnSpc>
          <a:spcPct val="100000"/>
        </a:lnSpc>
        <a:spcBef>
          <a:spcPts val="1878"/>
        </a:spcBef>
        <a:buFont typeface="Arial" panose="020B0604020202020204" pitchFamily="34" charset="0"/>
        <a:buNone/>
        <a:defRPr sz="33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47988" rtl="0" eaLnBrk="1" latinLnBrk="0" hangingPunct="1">
        <a:spcBef>
          <a:spcPts val="1059"/>
        </a:spcBef>
        <a:buFont typeface="Arial" panose="020B0604020202020204" pitchFamily="34" charset="0"/>
        <a:buNone/>
        <a:defRPr lang="en-US" sz="27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227498" indent="-227498" algn="l" defTabSz="1247988" rtl="0" eaLnBrk="1" latinLnBrk="0" hangingPunct="1">
        <a:spcBef>
          <a:spcPts val="1059"/>
        </a:spcBef>
        <a:buClr>
          <a:schemeClr val="accent1"/>
        </a:buClr>
        <a:buFont typeface="Arial" panose="020B0604020202020204" pitchFamily="34" charset="0"/>
        <a:buChar char="•"/>
        <a:defRPr lang="en-US" sz="25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536633" indent="-237115" algn="l" defTabSz="1247988" rtl="0" eaLnBrk="1" latinLnBrk="0" hangingPunct="1">
        <a:spcBef>
          <a:spcPts val="1059"/>
        </a:spcBef>
        <a:buFont typeface="Arial" panose="020B0604020202020204" pitchFamily="34" charset="0"/>
        <a:buChar char="–"/>
        <a:defRPr lang="en-US" sz="22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861109" indent="-237115" algn="l" defTabSz="1247988" rtl="0" eaLnBrk="1" latinLnBrk="0" hangingPunct="1">
        <a:spcBef>
          <a:spcPts val="1059"/>
        </a:spcBef>
        <a:buFont typeface="Arial" panose="020B0604020202020204" pitchFamily="34" charset="0"/>
        <a:buChar char="-"/>
        <a:defRPr lang="en-US" sz="19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3431964" indent="-312000" algn="l" defTabSz="124798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55958" indent="-312000" algn="l" defTabSz="124798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79952" indent="-312000" algn="l" defTabSz="124798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03946" indent="-312000" algn="l" defTabSz="124798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3994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47988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2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95976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19966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3964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67954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91948" algn="l" defTabSz="1247988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813" y="0"/>
            <a:ext cx="10969625" cy="1014984"/>
          </a:xfrm>
          <a:prstGeom prst="rect">
            <a:avLst/>
          </a:prstGeom>
        </p:spPr>
        <p:txBody>
          <a:bodyPr vert="horz" lIns="93614" tIns="46808" rIns="93614" bIns="46808" rtlCol="0" anchor="ctr">
            <a:normAutofit/>
          </a:bodyPr>
          <a:lstStyle/>
          <a:p>
            <a:r>
              <a:rPr kumimoji="0" lang="en-US" sz="3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609813" y="1106423"/>
            <a:ext cx="10969625" cy="4956048"/>
          </a:xfrm>
          <a:prstGeom prst="rect">
            <a:avLst/>
          </a:prstGeom>
        </p:spPr>
        <p:txBody>
          <a:bodyPr vert="horz" lIns="93614" tIns="46808" rIns="93614" bIns="46808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68074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7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36154" rtl="0" eaLnBrk="1" latinLnBrk="0" hangingPunct="1">
        <a:lnSpc>
          <a:spcPct val="100000"/>
        </a:lnSpc>
        <a:spcBef>
          <a:spcPts val="1409"/>
        </a:spcBef>
        <a:buFont typeface="Arial" panose="020B0604020202020204" pitchFamily="34" charset="0"/>
        <a:buNone/>
        <a:defRPr sz="25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36154" rtl="0" eaLnBrk="1" latinLnBrk="0" hangingPunct="1">
        <a:spcBef>
          <a:spcPts val="794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70650" indent="-170650" algn="l" defTabSz="936154" rtl="0" eaLnBrk="1" latinLnBrk="0" hangingPunct="1">
        <a:spcBef>
          <a:spcPts val="794"/>
        </a:spcBef>
        <a:buClr>
          <a:schemeClr val="accent1"/>
        </a:buClr>
        <a:buFont typeface="Arial" panose="020B0604020202020204" pitchFamily="34" charset="0"/>
        <a:buChar char="•"/>
        <a:defRPr lang="en-US" sz="19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402548" indent="-177866" algn="l" defTabSz="936154" rtl="0" eaLnBrk="1" latinLnBrk="0" hangingPunct="1">
        <a:spcBef>
          <a:spcPts val="794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45948" indent="-177866" algn="l" defTabSz="936154" rtl="0" eaLnBrk="1" latinLnBrk="0" hangingPunct="1">
        <a:spcBef>
          <a:spcPts val="794"/>
        </a:spcBef>
        <a:buFont typeface="Arial" panose="020B0604020202020204" pitchFamily="34" charset="0"/>
        <a:buChar char="-"/>
        <a:defRPr lang="en-US" sz="15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74427" indent="-234040" algn="l" defTabSz="9361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2501" indent="-234040" algn="l" defTabSz="9361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0580" indent="-234040" algn="l" defTabSz="9361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8656" indent="-234040" algn="l" defTabSz="9361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74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6154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231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2310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383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464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6540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4619" algn="l" defTabSz="9361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87553" cy="10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14" tIns="46808" rIns="93614" bIns="46808" rtlCol="0" anchor="ctr"/>
          <a:lstStyle/>
          <a:p>
            <a:pPr algn="ctr" defTabSz="468074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7" name="Picture 6" descr="Hor_RGBLogo.png"/>
          <p:cNvPicPr>
            <a:picLocks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99" y="6098078"/>
            <a:ext cx="1298448" cy="48876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92986" y="6476473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68074">
              <a:lnSpc>
                <a:spcPct val="90000"/>
              </a:lnSpc>
            </a:pPr>
            <a:r>
              <a:rPr lang="en-US" sz="1000" b="1" spc="-72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000" b="1" spc="-72" smtClean="0">
                <a:solidFill>
                  <a:srgbClr val="818A8F"/>
                </a:solidFill>
                <a:latin typeface="Arial"/>
              </a:rPr>
              <a:pPr defTabSz="468074">
                <a:lnSpc>
                  <a:spcPct val="90000"/>
                </a:lnSpc>
              </a:pPr>
              <a:t>‹#›</a:t>
            </a:fld>
            <a:endParaRPr lang="en-US" sz="1000" b="1" spc="-72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54689" y="6476473"/>
            <a:ext cx="3209419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074">
              <a:buFont typeface="Arial"/>
              <a:buNone/>
              <a:defRPr/>
            </a:pPr>
            <a:r>
              <a:rPr lang="en-US" sz="10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2014. All Rights Reserved</a:t>
            </a:r>
            <a:endParaRPr lang="en-US" sz="10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76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l" defTabSz="468074" rtl="0" eaLnBrk="1" fontAlgn="base" hangingPunct="1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68074"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36154"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404231"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72310" algn="l" defTabSz="468074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51059" indent="-351059" algn="l" defTabSz="46807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60627" indent="-292548" algn="l" defTabSz="46807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70191" indent="-234040" algn="l" defTabSz="46807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38270" indent="-234040" algn="l" defTabSz="46807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106347" indent="-234040" algn="l" defTabSz="46807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74427" indent="-234040" algn="l" defTabSz="4680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2501" indent="-234040" algn="l" defTabSz="4680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0580" indent="-234040" algn="l" defTabSz="4680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8656" indent="-234040" algn="l" defTabSz="4680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74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6154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231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2310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383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464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6540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4619" algn="l" defTabSz="468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email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87553" cy="10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rtlCol="0" anchor="ctr"/>
          <a:lstStyle/>
          <a:p>
            <a:pPr algn="ctr" defTabSz="468156"/>
            <a:endParaRPr lang="en-US" sz="190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7" name="Picture 6" descr="Hor_RGBLogo.png"/>
          <p:cNvPicPr>
            <a:picLocks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59" y="6274478"/>
            <a:ext cx="1298448" cy="48876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12138" y="6534638"/>
            <a:ext cx="961696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68156">
              <a:lnSpc>
                <a:spcPct val="90000"/>
              </a:lnSpc>
            </a:pPr>
            <a:r>
              <a:rPr lang="en-US" sz="1000" b="1" spc="-72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1000" b="1" spc="-72" smtClean="0">
                <a:solidFill>
                  <a:srgbClr val="818A8F"/>
                </a:solidFill>
                <a:latin typeface="Arial"/>
              </a:rPr>
              <a:pPr defTabSz="468156">
                <a:lnSpc>
                  <a:spcPct val="90000"/>
                </a:lnSpc>
              </a:pPr>
              <a:t>‹#›</a:t>
            </a:fld>
            <a:endParaRPr lang="en-US" sz="1000" b="1" spc="-72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73837" y="6534638"/>
            <a:ext cx="2655787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156">
              <a:buFont typeface="Arial"/>
              <a:buNone/>
              <a:defRPr/>
            </a:pPr>
            <a:r>
              <a:rPr lang="en-US" sz="10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2014</a:t>
            </a:r>
            <a:endParaRPr lang="en-US" sz="10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60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l" defTabSz="468156" rtl="0" eaLnBrk="1" fontAlgn="base" hangingPunct="1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68156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36310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404465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72621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51116" indent="-351116" algn="l" defTabSz="46815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60752" indent="-292597" algn="l" defTabSz="46815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70388" indent="-234078" algn="l" defTabSz="46815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38543" indent="-234078" algn="l" defTabSz="46815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106699" indent="-234078" algn="l" defTabSz="46815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74853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3009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1164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9320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8156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6310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465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2621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777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931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7086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5242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" y="0"/>
            <a:ext cx="487362" cy="10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631" tIns="46816" rIns="93631" bIns="46816" anchor="ctr"/>
          <a:lstStyle/>
          <a:p>
            <a:pPr algn="ctr" defTabSz="468156">
              <a:defRPr/>
            </a:pPr>
            <a:endParaRPr lang="en-US" dirty="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1027" name="Picture 6" descr="Hor_RGBLogo.png"/>
          <p:cNvPicPr>
            <a:picLocks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0190165" y="6097590"/>
            <a:ext cx="12985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8"/>
          <p:cNvSpPr txBox="1"/>
          <p:nvPr userDrawn="1"/>
        </p:nvSpPr>
        <p:spPr>
          <a:xfrm>
            <a:off x="487364" y="6586538"/>
            <a:ext cx="2407692" cy="1714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468156" fontAlgn="base">
              <a:spcAft>
                <a:spcPct val="0"/>
              </a:spcAft>
              <a:buFont typeface="Arial"/>
              <a:buNone/>
              <a:defRPr/>
            </a:pPr>
            <a:r>
              <a:rPr kumimoji="1" lang="en-US" sz="7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kumimoji="1" lang="en-US" sz="7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900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ransition xmlns:p14="http://schemas.microsoft.com/office/powerpoint/2010/main" advClick="0"/>
  <p:hf hdr="0" ftr="0" dt="0"/>
  <p:txStyles>
    <p:titleStyle>
      <a:lvl1pPr algn="l" defTabSz="468156" rtl="0" eaLnBrk="0" fontAlgn="base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68156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68156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68156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68156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68156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36310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404465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72621" algn="l" defTabSz="468156" rtl="0" eaLnBrk="1" fontAlgn="base" hangingPunct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51116" indent="-351116" algn="l" defTabSz="46815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60752" indent="-292597" algn="l" defTabSz="46815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70388" indent="-234078" algn="l" defTabSz="46815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38543" indent="-234078" algn="l" defTabSz="46815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106699" indent="-234078" algn="l" defTabSz="46815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74853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3009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1164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9320" indent="-234078" algn="l" defTabSz="46815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8156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6310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465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2621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777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931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7086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5242" algn="l" defTabSz="46815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28216" y="1810784"/>
            <a:ext cx="9293979" cy="2641756"/>
          </a:xfrm>
        </p:spPr>
        <p:txBody>
          <a:bodyPr/>
          <a:lstStyle/>
          <a:p>
            <a:r>
              <a:rPr lang="en-US" dirty="0" smtClean="0">
                <a:solidFill>
                  <a:srgbClr val="33006F"/>
                </a:solidFill>
              </a:rPr>
              <a:t>Big Data 101:</a:t>
            </a:r>
          </a:p>
          <a:p>
            <a:r>
              <a:rPr lang="en-US" dirty="0" smtClean="0">
                <a:solidFill>
                  <a:srgbClr val="33006F"/>
                </a:solidFill>
              </a:rPr>
              <a:t>Session 4</a:t>
            </a:r>
            <a:endParaRPr lang="en-US" dirty="0">
              <a:solidFill>
                <a:srgbClr val="330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HDP – Flexible Deployment Options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3" y="1061308"/>
            <a:ext cx="10561110" cy="53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Typical Hadoop Hardware Profiles</a:t>
            </a:r>
          </a:p>
        </p:txBody>
      </p:sp>
      <p:pic>
        <p:nvPicPr>
          <p:cNvPr id="22" name="Picture 21" descr="Screen Shot 2013-08-28 at 12.33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7" t="5415" r="40789"/>
          <a:stretch/>
        </p:blipFill>
        <p:spPr>
          <a:xfrm>
            <a:off x="8431312" y="1674179"/>
            <a:ext cx="3385671" cy="4186014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36023" y="1328662"/>
            <a:ext cx="7981629" cy="455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27" tIns="46815" rIns="93627" bIns="46815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10000"/>
              </a:spcBef>
              <a:spcAft>
                <a:spcPct val="20000"/>
              </a:spcAft>
              <a:defRPr sz="2600">
                <a:solidFill>
                  <a:srgbClr val="E20074"/>
                </a:solidFill>
                <a:latin typeface="+mn-lt"/>
                <a:ea typeface="+mn-ea"/>
                <a:cs typeface="+mn-cs"/>
              </a:defRPr>
            </a:lvl1pPr>
            <a:lvl2pPr marL="347663" indent="-233363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0000"/>
              <a:buFont typeface="Wingdings" pitchFamily="2" charset="2"/>
              <a:buChar char="§"/>
              <a:defRPr sz="2200">
                <a:solidFill>
                  <a:srgbClr val="878787"/>
                </a:solidFill>
                <a:latin typeface="+mn-lt"/>
                <a:ea typeface="+mn-ea"/>
              </a:defRPr>
            </a:lvl2pPr>
            <a:lvl3pPr marL="8048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3pPr>
            <a:lvl4pPr marL="12620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4pPr>
            <a:lvl5pPr marL="17192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5pPr>
            <a:lvl6pPr marL="21764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6pPr>
            <a:lvl7pPr marL="26336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7pPr>
            <a:lvl8pPr marL="30908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8pPr>
            <a:lvl9pPr marL="3548063" indent="-228600" algn="l" rtl="0" fontAlgn="base">
              <a:spcBef>
                <a:spcPct val="10000"/>
              </a:spcBef>
              <a:spcAft>
                <a:spcPct val="20000"/>
              </a:spcAft>
              <a:buClr>
                <a:srgbClr val="E20074"/>
              </a:buClr>
              <a:buSzPct val="125000"/>
              <a:buFont typeface="Wingdings" pitchFamily="2" charset="2"/>
              <a:buChar char="§"/>
              <a:defRPr>
                <a:solidFill>
                  <a:srgbClr val="878787"/>
                </a:solidFill>
                <a:latin typeface="+mn-lt"/>
                <a:ea typeface="+mn-ea"/>
              </a:defRPr>
            </a:lvl9pPr>
          </a:lstStyle>
          <a:p>
            <a:pPr lvl="1" defTabSz="468135">
              <a:buClr>
                <a:srgbClr val="69BE28"/>
              </a:buClr>
            </a:pPr>
            <a:r>
              <a:rPr lang="en-US" sz="1500" b="1" dirty="0">
                <a:latin typeface="Arial"/>
              </a:rPr>
              <a:t>Master Nodes – </a:t>
            </a:r>
            <a:r>
              <a:rPr lang="en-US" sz="1500" b="1" i="1" dirty="0" err="1">
                <a:latin typeface="Arial"/>
              </a:rPr>
              <a:t>NameNode</a:t>
            </a:r>
            <a:r>
              <a:rPr lang="en-US" sz="1500" b="1" i="1" dirty="0">
                <a:latin typeface="Arial"/>
              </a:rPr>
              <a:t>, Resource Manager , HBase Master, etc.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Dual Intel Xeon E5-2670 Processors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128 GB RAM 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6 – 2 or 4TB NLSAS/SATA Drives</a:t>
            </a:r>
          </a:p>
          <a:p>
            <a:pPr lvl="1" defTabSz="468135">
              <a:buClr>
                <a:srgbClr val="69BE28"/>
              </a:buClr>
            </a:pPr>
            <a:r>
              <a:rPr lang="en-US" sz="1500" b="1" dirty="0">
                <a:latin typeface="Arial"/>
              </a:rPr>
              <a:t>Worker Nodes – </a:t>
            </a:r>
            <a:r>
              <a:rPr lang="en-US" sz="1500" b="1" dirty="0" err="1">
                <a:latin typeface="Arial"/>
              </a:rPr>
              <a:t>DataNode</a:t>
            </a:r>
            <a:r>
              <a:rPr lang="en-US" sz="1500" b="1" dirty="0">
                <a:latin typeface="Arial"/>
              </a:rPr>
              <a:t>, Node Manager and Region Server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Dual Intel Xeon E5-2670 or E5-2690 Processors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128 – 256GB RAM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12 – 4TB SATA/SAS Drives in </a:t>
            </a:r>
            <a:r>
              <a:rPr lang="en-US" sz="1500" dirty="0" smtClean="0">
                <a:latin typeface="Arial"/>
              </a:rPr>
              <a:t>JBOD (NO RAID!!)</a:t>
            </a:r>
            <a:endParaRPr lang="en-US" sz="1500" dirty="0">
              <a:latin typeface="Arial"/>
            </a:endParaRP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2 – 800GB SSD in RAID 1 for OS</a:t>
            </a:r>
          </a:p>
          <a:p>
            <a:pPr lvl="1" defTabSz="468135">
              <a:buClr>
                <a:srgbClr val="69BE28"/>
              </a:buClr>
            </a:pPr>
            <a:r>
              <a:rPr lang="en-US" sz="1500" b="1" dirty="0">
                <a:latin typeface="Arial"/>
              </a:rPr>
              <a:t>Gateway Nodes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Intel Xeon E5-2650 Processors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8 – 2 TB Drives in JBOD</a:t>
            </a:r>
          </a:p>
          <a:p>
            <a:pPr lvl="2" defTabSz="468135">
              <a:buClr>
                <a:srgbClr val="69BE28"/>
              </a:buClr>
            </a:pPr>
            <a:r>
              <a:rPr lang="en-US" sz="1500" dirty="0">
                <a:latin typeface="Arial"/>
              </a:rPr>
              <a:t>64 – 128 GB RAM</a:t>
            </a:r>
          </a:p>
        </p:txBody>
      </p:sp>
    </p:spTree>
    <p:extLst>
      <p:ext uri="{BB962C8B-B14F-4D97-AF65-F5344CB8AC3E}">
        <p14:creationId xmlns:p14="http://schemas.microsoft.com/office/powerpoint/2010/main" val="399043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Why No RAID – an Interlude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RAID is supposed to provide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Performance in some RAID modes</a:t>
            </a:r>
          </a:p>
          <a:p>
            <a:r>
              <a:rPr lang="en-US" dirty="0" smtClean="0"/>
              <a:t>HDFS is already fault tolerant</a:t>
            </a:r>
          </a:p>
          <a:p>
            <a:r>
              <a:rPr lang="en-US" dirty="0" smtClean="0"/>
              <a:t>HDFS I/O is geared towards sequential reads, which is achieved by parallelization across drives and nodes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Blades, SAN’s and Virtualization in Chapter 4 of Hadoop Operations by Eric </a:t>
            </a:r>
            <a:r>
              <a:rPr lang="en-US" dirty="0" err="1" smtClean="0"/>
              <a:t>Sammer</a:t>
            </a:r>
            <a:endParaRPr lang="en-US" dirty="0" smtClean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://hortonworks.com/blog/why-not-raid-0-its-about-time-and-snowflakes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http://hortonworks.com/blog/proper-care-and-feeding-of-drives-in-a-hadoop-cluster-a-conversation-with-stackiqs-dr-bruno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6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Example Hardware – Dell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48259"/>
              </p:ext>
            </p:extLst>
          </p:nvPr>
        </p:nvGraphicFramePr>
        <p:xfrm>
          <a:off x="609437" y="1295403"/>
          <a:ext cx="6761153" cy="2443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110"/>
                <a:gridCol w="385804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Reference Chassis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PowerEdge </a:t>
                      </a:r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r730xd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Processor Type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Dual Ivy</a:t>
                      </a:r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 Bridge E5-</a:t>
                      </a:r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26XX </a:t>
                      </a:r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v3 Series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15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Memory Bus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1E1E1E"/>
                          </a:solidFill>
                        </a:rPr>
                        <a:t>Up to 768GB (24 DIMM slots): 4GB/8GB/16GB/32GB DDR4 up to 2133MT/s</a:t>
                      </a:r>
                      <a:endParaRPr lang="en-US" sz="1200" b="0" baseline="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127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Disk Chassis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HDD: SAS, SATA, Near-line SAS SSD: SAS, SATA </a:t>
                      </a:r>
                    </a:p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16 x 2.5” – up to 29TB via 1.8TB hot-plug SAS hard drives”</a:t>
                      </a:r>
                    </a:p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8 x 3.5” – up to 48TB via 6TB hot-plug NL SAS hard drives”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Network Options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smtClean="0">
                          <a:solidFill>
                            <a:srgbClr val="1E1E1E"/>
                          </a:solidFill>
                        </a:rPr>
                        <a:t>4 x 1Gb, 2 x 1Gb + 2 x 10Gb, 4 x 10Gb</a:t>
                      </a:r>
                      <a:endParaRPr lang="en-US" sz="120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8790" y="4228626"/>
            <a:ext cx="2452399" cy="351259"/>
          </a:xfrm>
          <a:prstGeom prst="rect">
            <a:avLst/>
          </a:prstGeom>
        </p:spPr>
        <p:txBody>
          <a:bodyPr vert="horz" wrap="none" lIns="93627" tIns="46815" rIns="93627" bIns="46815" rtlCol="0">
            <a:normAutofit fontScale="92500" lnSpcReduction="10000"/>
          </a:bodyPr>
          <a:lstStyle/>
          <a:p>
            <a:pPr defTabSz="468135">
              <a:spcBef>
                <a:spcPct val="20000"/>
              </a:spcBef>
            </a:pPr>
            <a:r>
              <a:rPr lang="en-US" sz="1900" b="1" u="sng" dirty="0">
                <a:solidFill>
                  <a:srgbClr val="FFFFFF">
                    <a:lumMod val="50000"/>
                  </a:srgbClr>
                </a:solidFill>
                <a:latin typeface="Arial"/>
              </a:rPr>
              <a:t>Performance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33883"/>
              </p:ext>
            </p:extLst>
          </p:nvPr>
        </p:nvGraphicFramePr>
        <p:xfrm>
          <a:off x="123136" y="4623907"/>
          <a:ext cx="383923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564"/>
                <a:gridCol w="1989668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Processor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E5-2690v3</a:t>
                      </a:r>
                      <a:r>
                        <a:rPr lang="de-DE" sz="1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(12c)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Disk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12</a:t>
                      </a:r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 * 2TB + 2 * 300GB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512GB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1E1E1E"/>
                          </a:solidFill>
                        </a:rPr>
                        <a:t>2x 10GbE</a:t>
                      </a:r>
                      <a:endParaRPr lang="en-US" sz="1200" b="0" baseline="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165517" y="4218606"/>
            <a:ext cx="2452399" cy="351259"/>
          </a:xfrm>
          <a:prstGeom prst="rect">
            <a:avLst/>
          </a:prstGeom>
        </p:spPr>
        <p:txBody>
          <a:bodyPr vert="horz" wrap="none" lIns="93627" tIns="46815" rIns="93627" bIns="46815" rtlCol="0">
            <a:normAutofit fontScale="92500" lnSpcReduction="10000"/>
          </a:bodyPr>
          <a:lstStyle/>
          <a:p>
            <a:pPr defTabSz="468135">
              <a:spcBef>
                <a:spcPct val="20000"/>
              </a:spcBef>
            </a:pPr>
            <a:r>
              <a:rPr lang="en-US" sz="1900" b="1" u="sng" dirty="0">
                <a:solidFill>
                  <a:srgbClr val="FFFFFF">
                    <a:lumMod val="50000"/>
                  </a:srgbClr>
                </a:solidFill>
                <a:latin typeface="Arial"/>
              </a:rPr>
              <a:t>Balanced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619046"/>
              </p:ext>
            </p:extLst>
          </p:nvPr>
        </p:nvGraphicFramePr>
        <p:xfrm>
          <a:off x="4165515" y="4623907"/>
          <a:ext cx="383923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564"/>
                <a:gridCol w="1989668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Processor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E5-2670v3</a:t>
                      </a:r>
                      <a:r>
                        <a:rPr lang="de-DE" sz="1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(12c)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Disk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10 * 2TB + 2 * 300GB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olidFill>
                            <a:srgbClr val="1E1E1E"/>
                          </a:solidFill>
                        </a:rPr>
                        <a:t>256GB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1E1E1E"/>
                          </a:solidFill>
                        </a:rPr>
                        <a:t>2x 10GbE</a:t>
                      </a:r>
                      <a:endParaRPr lang="en-US" sz="1200" b="0" baseline="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27200"/>
              </p:ext>
            </p:extLst>
          </p:nvPr>
        </p:nvGraphicFramePr>
        <p:xfrm>
          <a:off x="8249019" y="4604167"/>
          <a:ext cx="383923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564"/>
                <a:gridCol w="1989668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E5-2670v3</a:t>
                      </a:r>
                      <a:r>
                        <a:rPr lang="de-DE" sz="1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(12c)</a:t>
                      </a:r>
                      <a:endParaRPr lang="en-US" sz="120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Disk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24 * 4TB + 2 * 300GB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E1E1E"/>
                          </a:solidFill>
                        </a:rPr>
                        <a:t>128GB</a:t>
                      </a:r>
                      <a:endParaRPr lang="en-US" sz="1200" dirty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solidFill>
                            <a:schemeClr val="bg2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lang="en-US" sz="1500" b="1" dirty="0">
                        <a:solidFill>
                          <a:schemeClr val="bg2"/>
                        </a:solidFill>
                        <a:latin typeface="Calibri"/>
                        <a:cs typeface="Calibri"/>
                      </a:endParaRPr>
                    </a:p>
                  </a:txBody>
                  <a:tcPr marL="121888" marR="1218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1E1E1E"/>
                          </a:solidFill>
                        </a:rPr>
                        <a:t>2x 10GbE</a:t>
                      </a:r>
                      <a:endParaRPr lang="en-US" sz="1200" b="0" baseline="0" dirty="0" smtClean="0">
                        <a:solidFill>
                          <a:srgbClr val="1E1E1E"/>
                        </a:solidFill>
                      </a:endParaRPr>
                    </a:p>
                  </a:txBody>
                  <a:tcPr marL="121888" marR="1218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249020" y="4218606"/>
            <a:ext cx="2452399" cy="351259"/>
          </a:xfrm>
          <a:prstGeom prst="rect">
            <a:avLst/>
          </a:prstGeom>
        </p:spPr>
        <p:txBody>
          <a:bodyPr vert="horz" wrap="none" lIns="93627" tIns="46815" rIns="93627" bIns="46815" rtlCol="0">
            <a:normAutofit fontScale="92500" lnSpcReduction="10000"/>
          </a:bodyPr>
          <a:lstStyle/>
          <a:p>
            <a:pPr defTabSz="468135">
              <a:spcBef>
                <a:spcPct val="20000"/>
              </a:spcBef>
            </a:pPr>
            <a:r>
              <a:rPr lang="en-US" sz="1900" b="1" u="sng" dirty="0">
                <a:solidFill>
                  <a:srgbClr val="FFFFFF">
                    <a:lumMod val="50000"/>
                  </a:srgbClr>
                </a:solidFill>
                <a:latin typeface="Arial"/>
              </a:rPr>
              <a:t>Storage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404938" y="4012462"/>
            <a:ext cx="9761867" cy="0"/>
          </a:xfrm>
          <a:prstGeom prst="line">
            <a:avLst/>
          </a:prstGeom>
          <a:ln w="222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96500" y="3809816"/>
            <a:ext cx="1960191" cy="378278"/>
          </a:xfrm>
          <a:prstGeom prst="rect">
            <a:avLst/>
          </a:prstGeom>
          <a:solidFill>
            <a:schemeClr val="bg2"/>
          </a:solidFill>
        </p:spPr>
        <p:txBody>
          <a:bodyPr vert="horz" wrap="none" lIns="93627" tIns="46815" rIns="93627" bIns="46815" rtlCol="0">
            <a:normAutofit lnSpcReduction="10000"/>
          </a:bodyPr>
          <a:lstStyle/>
          <a:p>
            <a:pPr defTabSz="468135">
              <a:spcBef>
                <a:spcPct val="20000"/>
              </a:spcBef>
            </a:pPr>
            <a:r>
              <a:rPr lang="en-US" sz="1900" b="1" dirty="0">
                <a:solidFill>
                  <a:srgbClr val="F6A800"/>
                </a:solidFill>
                <a:latin typeface="Calibri"/>
                <a:cs typeface="Calibri"/>
              </a:rPr>
              <a:t>Node Options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536" y="1295404"/>
            <a:ext cx="3100848" cy="17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Typical Hadoop Rack Topology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46531" y="2194561"/>
            <a:ext cx="10370668" cy="4228035"/>
            <a:chOff x="184946" y="1627427"/>
            <a:chExt cx="8535393" cy="47951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946" y="1627427"/>
              <a:ext cx="3239234" cy="479516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903915" y="4367444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Worker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worker node is responsible for data storage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along with batch and real time data processing</a:t>
              </a:r>
            </a:p>
          </p:txBody>
        </p:sp>
        <p:cxnSp>
          <p:nvCxnSpPr>
            <p:cNvPr id="30" name="Straight Connector 29"/>
            <p:cNvCxnSpPr>
              <a:endCxn id="29" idx="1"/>
            </p:cNvCxnSpPr>
            <p:nvPr/>
          </p:nvCxnSpPr>
          <p:spPr>
            <a:xfrm>
              <a:off x="3218144" y="4631026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896025" y="5037662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Worker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worker node is responsible for data storage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along with batch and real time data processing</a:t>
              </a:r>
            </a:p>
          </p:txBody>
        </p:sp>
        <p:cxnSp>
          <p:nvCxnSpPr>
            <p:cNvPr id="48" name="Straight Connector 47"/>
            <p:cNvCxnSpPr>
              <a:endCxn id="47" idx="1"/>
            </p:cNvCxnSpPr>
            <p:nvPr/>
          </p:nvCxnSpPr>
          <p:spPr>
            <a:xfrm>
              <a:off x="3210254" y="5301244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896025" y="5689151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Worker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worker node is responsible for data storage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along with batch and real time data processing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3210254" y="5952733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920685" y="3730788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Management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management node is responsible for all    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processes related to management and operation of a Hadoop cluster</a:t>
              </a:r>
            </a:p>
          </p:txBody>
        </p:sp>
        <p:cxnSp>
          <p:nvCxnSpPr>
            <p:cNvPr id="52" name="Straight Connector 51"/>
            <p:cNvCxnSpPr>
              <a:endCxn id="51" idx="1"/>
            </p:cNvCxnSpPr>
            <p:nvPr/>
          </p:nvCxnSpPr>
          <p:spPr>
            <a:xfrm>
              <a:off x="3234914" y="3994370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933015" y="3102009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Gateway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gateway node is responsible for receiving all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Job requests from outside of cluster and submitting for processing</a:t>
              </a:r>
            </a:p>
          </p:txBody>
        </p:sp>
        <p:cxnSp>
          <p:nvCxnSpPr>
            <p:cNvPr id="54" name="Straight Connector 53"/>
            <p:cNvCxnSpPr>
              <a:endCxn id="53" idx="1"/>
            </p:cNvCxnSpPr>
            <p:nvPr/>
          </p:nvCxnSpPr>
          <p:spPr>
            <a:xfrm>
              <a:off x="3247244" y="3365591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937455" y="2477682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Master Node: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Master Node is responsible for the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Management Oversight of all MapReduce and HBase processes  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3251684" y="2741264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29565" y="1853355"/>
              <a:ext cx="4782884" cy="527168"/>
            </a:xfrm>
            <a:prstGeom prst="rect">
              <a:avLst/>
            </a:prstGeom>
            <a:ln>
              <a:solidFill>
                <a:srgbClr val="69BE28"/>
              </a:solidFill>
            </a:ln>
          </p:spPr>
          <p:txBody>
            <a:bodyPr vert="horz" wrap="none" lIns="91440" tIns="45720" rIns="91440" bIns="45720" rtlCol="0">
              <a:normAutofit fontScale="92500" lnSpcReduction="20000"/>
            </a:bodyPr>
            <a:lstStyle/>
            <a:p>
              <a:pPr defTabSz="468135">
                <a:spcBef>
                  <a:spcPct val="20000"/>
                </a:spcBef>
              </a:pPr>
              <a:r>
                <a:rPr lang="en-US" sz="1500" b="1" dirty="0">
                  <a:solidFill>
                    <a:srgbClr val="1E1E1E"/>
                  </a:solidFill>
                  <a:latin typeface="Arial"/>
                </a:rPr>
                <a:t>Top of Rack Switch: </a:t>
              </a: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Top of Rack Switch is responsible for </a:t>
              </a:r>
            </a:p>
            <a:p>
              <a:pPr defTabSz="468135">
                <a:spcBef>
                  <a:spcPct val="20000"/>
                </a:spcBef>
              </a:pPr>
              <a:r>
                <a:rPr lang="en-US" sz="1200" dirty="0">
                  <a:solidFill>
                    <a:srgbClr val="1E1E1E"/>
                  </a:solidFill>
                  <a:latin typeface="Arial"/>
                </a:rPr>
                <a:t>the management of physical network traffic on the Hadoop cluster</a:t>
              </a:r>
            </a:p>
          </p:txBody>
        </p:sp>
        <p:cxnSp>
          <p:nvCxnSpPr>
            <p:cNvPr id="58" name="Straight Connector 57"/>
            <p:cNvCxnSpPr>
              <a:endCxn id="57" idx="1"/>
            </p:cNvCxnSpPr>
            <p:nvPr/>
          </p:nvCxnSpPr>
          <p:spPr>
            <a:xfrm>
              <a:off x="3243794" y="2116937"/>
              <a:ext cx="685771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246533" y="1121939"/>
            <a:ext cx="11332853" cy="914400"/>
          </a:xfrm>
          <a:prstGeom prst="rect">
            <a:avLst/>
          </a:prstGeom>
        </p:spPr>
        <p:txBody>
          <a:bodyPr vert="horz" wrap="none" lIns="93627" tIns="46815" rIns="93627" bIns="46815" rtlCol="0">
            <a:noAutofit/>
          </a:bodyPr>
          <a:lstStyle/>
          <a:p>
            <a:pPr defTabSz="468135">
              <a:spcBef>
                <a:spcPct val="20000"/>
              </a:spcBef>
            </a:pPr>
            <a:r>
              <a:rPr lang="en-US" sz="1500" b="1" dirty="0">
                <a:solidFill>
                  <a:srgbClr val="1E1E1E"/>
                </a:solidFill>
                <a:latin typeface="Calibri"/>
                <a:cs typeface="Calibri"/>
              </a:rPr>
              <a:t>Hadoop is deployed as a “Rack Aware” platform so that the </a:t>
            </a:r>
            <a:r>
              <a:rPr lang="en-US" sz="1500" b="1" dirty="0" err="1">
                <a:solidFill>
                  <a:srgbClr val="1E1E1E"/>
                </a:solidFill>
                <a:latin typeface="Calibri"/>
                <a:cs typeface="Calibri"/>
              </a:rPr>
              <a:t>dat</a:t>
            </a:r>
            <a:r>
              <a:rPr lang="en-US" sz="1500" b="1" dirty="0">
                <a:solidFill>
                  <a:srgbClr val="1E1E1E"/>
                </a:solidFill>
                <a:latin typeface="Calibri"/>
                <a:cs typeface="Calibri"/>
              </a:rPr>
              <a:t>a is securely replicated across multiple racks and </a:t>
            </a:r>
          </a:p>
          <a:p>
            <a:pPr defTabSz="468135">
              <a:spcBef>
                <a:spcPct val="20000"/>
              </a:spcBef>
            </a:pPr>
            <a:r>
              <a:rPr lang="en-US" sz="1500" b="1" dirty="0">
                <a:solidFill>
                  <a:srgbClr val="1E1E1E"/>
                </a:solidFill>
                <a:latin typeface="Calibri"/>
                <a:cs typeface="Calibri"/>
              </a:rPr>
              <a:t>the Hadoop services are also deployed across multiple racks, preventing cluster outages and job failures due to a</a:t>
            </a:r>
          </a:p>
          <a:p>
            <a:pPr defTabSz="468135">
              <a:spcBef>
                <a:spcPct val="20000"/>
              </a:spcBef>
            </a:pPr>
            <a:r>
              <a:rPr lang="en-US" sz="1500" b="1" dirty="0">
                <a:solidFill>
                  <a:srgbClr val="1E1E1E"/>
                </a:solidFill>
                <a:latin typeface="Calibri"/>
                <a:cs typeface="Calibri"/>
              </a:rPr>
              <a:t>single or multiple rack failures</a:t>
            </a:r>
          </a:p>
        </p:txBody>
      </p:sp>
    </p:spTree>
    <p:extLst>
      <p:ext uri="{BB962C8B-B14F-4D97-AF65-F5344CB8AC3E}">
        <p14:creationId xmlns:p14="http://schemas.microsoft.com/office/powerpoint/2010/main" val="309747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Small Cluster – With hBase, With HA, With </a:t>
            </a:r>
            <a:r>
              <a:rPr lang="en-US" dirty="0" smtClean="0"/>
              <a:t>Knox</a:t>
            </a:r>
            <a:endParaRPr lang="en-US" dirty="0"/>
          </a:p>
        </p:txBody>
      </p:sp>
      <p:sp>
        <p:nvSpPr>
          <p:cNvPr id="633" name="Rounded Rectangle 632"/>
          <p:cNvSpPr/>
          <p:nvPr/>
        </p:nvSpPr>
        <p:spPr>
          <a:xfrm>
            <a:off x="6137737" y="827532"/>
            <a:ext cx="1143000" cy="3482900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Utility Node 1</a:t>
            </a:r>
          </a:p>
        </p:txBody>
      </p:sp>
      <p:sp>
        <p:nvSpPr>
          <p:cNvPr id="634" name="Rounded Rectangle 633"/>
          <p:cNvSpPr/>
          <p:nvPr/>
        </p:nvSpPr>
        <p:spPr>
          <a:xfrm>
            <a:off x="4851106" y="825861"/>
            <a:ext cx="1143000" cy="3482899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Node 4</a:t>
            </a:r>
          </a:p>
        </p:txBody>
      </p:sp>
      <p:sp>
        <p:nvSpPr>
          <p:cNvPr id="635" name="Rounded Rectangle 634"/>
          <p:cNvSpPr/>
          <p:nvPr/>
        </p:nvSpPr>
        <p:spPr>
          <a:xfrm>
            <a:off x="7424368" y="827532"/>
            <a:ext cx="1143000" cy="3482900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</a:rPr>
              <a:t>Admin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1</a:t>
            </a:r>
          </a:p>
        </p:txBody>
      </p:sp>
      <p:sp>
        <p:nvSpPr>
          <p:cNvPr id="636" name="Rounded Rectangle 635"/>
          <p:cNvSpPr/>
          <p:nvPr/>
        </p:nvSpPr>
        <p:spPr>
          <a:xfrm>
            <a:off x="7485079" y="1145963"/>
            <a:ext cx="1014984" cy="557560"/>
          </a:xfrm>
          <a:prstGeom prst="roundRect">
            <a:avLst/>
          </a:prstGeom>
          <a:solidFill>
            <a:srgbClr val="F6A800"/>
          </a:solidFill>
          <a:ln w="25400" cap="flat" cmpd="sng" algn="ctr">
            <a:solidFill>
              <a:srgbClr val="F6A800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Ambari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7" name="Rounded Rectangle 636"/>
          <p:cNvSpPr/>
          <p:nvPr/>
        </p:nvSpPr>
        <p:spPr>
          <a:xfrm>
            <a:off x="6203638" y="1790877"/>
            <a:ext cx="1014984" cy="557560"/>
          </a:xfrm>
          <a:prstGeom prst="roundRect">
            <a:avLst/>
          </a:prstGeom>
          <a:solidFill>
            <a:srgbClr val="F6A800"/>
          </a:solidFill>
          <a:ln w="25400" cap="flat" cmpd="sng" algn="ctr">
            <a:solidFill>
              <a:srgbClr val="F6A800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Client Gateway</a:t>
            </a:r>
          </a:p>
        </p:txBody>
      </p:sp>
      <p:sp>
        <p:nvSpPr>
          <p:cNvPr id="638" name="Rounded Rectangle 637"/>
          <p:cNvSpPr/>
          <p:nvPr/>
        </p:nvSpPr>
        <p:spPr>
          <a:xfrm>
            <a:off x="4917238" y="1796020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Hiveserver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9" name="Rounded Rectangle 638"/>
          <p:cNvSpPr/>
          <p:nvPr/>
        </p:nvSpPr>
        <p:spPr>
          <a:xfrm>
            <a:off x="4917238" y="2434117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WebHCat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2" name="Rounded Rectangle 641"/>
          <p:cNvSpPr/>
          <p:nvPr/>
        </p:nvSpPr>
        <p:spPr>
          <a:xfrm>
            <a:off x="4917238" y="3053629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Hive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3" name="Rounded Rectangle 642"/>
          <p:cNvSpPr/>
          <p:nvPr/>
        </p:nvSpPr>
        <p:spPr>
          <a:xfrm>
            <a:off x="7490269" y="1789206"/>
            <a:ext cx="1014984" cy="557560"/>
          </a:xfrm>
          <a:prstGeom prst="roundRect">
            <a:avLst/>
          </a:prstGeom>
          <a:solidFill>
            <a:srgbClr val="F6A800"/>
          </a:solidFill>
          <a:ln w="25400" cap="flat" cmpd="sng" algn="ctr">
            <a:solidFill>
              <a:srgbClr val="F6A800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Ambari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DB</a:t>
            </a:r>
          </a:p>
        </p:txBody>
      </p:sp>
      <p:grpSp>
        <p:nvGrpSpPr>
          <p:cNvPr id="644" name="Group 643"/>
          <p:cNvGrpSpPr/>
          <p:nvPr/>
        </p:nvGrpSpPr>
        <p:grpSpPr>
          <a:xfrm>
            <a:off x="991213" y="4347250"/>
            <a:ext cx="1143000" cy="2261220"/>
            <a:chOff x="991213" y="4155062"/>
            <a:chExt cx="1143000" cy="2261220"/>
          </a:xfrm>
        </p:grpSpPr>
        <p:sp>
          <p:nvSpPr>
            <p:cNvPr id="645" name="Rounded Rectangle 644"/>
            <p:cNvSpPr/>
            <p:nvPr/>
          </p:nvSpPr>
          <p:spPr>
            <a:xfrm>
              <a:off x="991213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1</a:t>
              </a:r>
            </a:p>
          </p:txBody>
        </p:sp>
        <p:sp>
          <p:nvSpPr>
            <p:cNvPr id="646" name="Rounded Rectangle 645"/>
            <p:cNvSpPr/>
            <p:nvPr/>
          </p:nvSpPr>
          <p:spPr>
            <a:xfrm>
              <a:off x="1057114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47" name="Rounded Rectangle 646"/>
            <p:cNvSpPr/>
            <p:nvPr/>
          </p:nvSpPr>
          <p:spPr>
            <a:xfrm>
              <a:off x="1057114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48" name="Rounded Rectangle 647"/>
            <p:cNvSpPr/>
            <p:nvPr/>
          </p:nvSpPr>
          <p:spPr>
            <a:xfrm>
              <a:off x="1057114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2277844" y="4347250"/>
            <a:ext cx="1143000" cy="2261220"/>
            <a:chOff x="2450775" y="4155062"/>
            <a:chExt cx="1143000" cy="2261220"/>
          </a:xfrm>
        </p:grpSpPr>
        <p:sp>
          <p:nvSpPr>
            <p:cNvPr id="650" name="Rounded Rectangle 649"/>
            <p:cNvSpPr/>
            <p:nvPr/>
          </p:nvSpPr>
          <p:spPr>
            <a:xfrm>
              <a:off x="2450775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2</a:t>
              </a:r>
            </a:p>
          </p:txBody>
        </p:sp>
        <p:sp>
          <p:nvSpPr>
            <p:cNvPr id="651" name="Rounded Rectangle 650"/>
            <p:cNvSpPr/>
            <p:nvPr/>
          </p:nvSpPr>
          <p:spPr>
            <a:xfrm>
              <a:off x="2516676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52" name="Rounded Rectangle 651"/>
            <p:cNvSpPr/>
            <p:nvPr/>
          </p:nvSpPr>
          <p:spPr>
            <a:xfrm>
              <a:off x="2516676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53" name="Rounded Rectangle 652"/>
            <p:cNvSpPr/>
            <p:nvPr/>
          </p:nvSpPr>
          <p:spPr>
            <a:xfrm>
              <a:off x="2516676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54" name="Group 653"/>
          <p:cNvGrpSpPr/>
          <p:nvPr/>
        </p:nvGrpSpPr>
        <p:grpSpPr>
          <a:xfrm>
            <a:off x="3564475" y="4347250"/>
            <a:ext cx="1143000" cy="2261220"/>
            <a:chOff x="3935118" y="4155062"/>
            <a:chExt cx="1143000" cy="2261220"/>
          </a:xfrm>
        </p:grpSpPr>
        <p:sp>
          <p:nvSpPr>
            <p:cNvPr id="655" name="Rounded Rectangle 654"/>
            <p:cNvSpPr/>
            <p:nvPr/>
          </p:nvSpPr>
          <p:spPr>
            <a:xfrm>
              <a:off x="3935118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3</a:t>
              </a:r>
            </a:p>
          </p:txBody>
        </p:sp>
        <p:sp>
          <p:nvSpPr>
            <p:cNvPr id="656" name="Rounded Rectangle 655"/>
            <p:cNvSpPr/>
            <p:nvPr/>
          </p:nvSpPr>
          <p:spPr>
            <a:xfrm>
              <a:off x="4001019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57" name="Rounded Rectangle 656"/>
            <p:cNvSpPr/>
            <p:nvPr/>
          </p:nvSpPr>
          <p:spPr>
            <a:xfrm>
              <a:off x="4001019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58" name="Rounded Rectangle 657"/>
            <p:cNvSpPr/>
            <p:nvPr/>
          </p:nvSpPr>
          <p:spPr>
            <a:xfrm>
              <a:off x="4001019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59" name="Group 658"/>
          <p:cNvGrpSpPr/>
          <p:nvPr/>
        </p:nvGrpSpPr>
        <p:grpSpPr>
          <a:xfrm>
            <a:off x="4851106" y="4347250"/>
            <a:ext cx="1143000" cy="2261220"/>
            <a:chOff x="5394680" y="4155062"/>
            <a:chExt cx="1143000" cy="2261220"/>
          </a:xfrm>
        </p:grpSpPr>
        <p:sp>
          <p:nvSpPr>
            <p:cNvPr id="660" name="Rounded Rectangle 659"/>
            <p:cNvSpPr/>
            <p:nvPr/>
          </p:nvSpPr>
          <p:spPr>
            <a:xfrm>
              <a:off x="5394680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4</a:t>
              </a:r>
            </a:p>
          </p:txBody>
        </p:sp>
        <p:sp>
          <p:nvSpPr>
            <p:cNvPr id="661" name="Rounded Rectangle 660"/>
            <p:cNvSpPr/>
            <p:nvPr/>
          </p:nvSpPr>
          <p:spPr>
            <a:xfrm>
              <a:off x="5460581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62" name="Rounded Rectangle 661"/>
            <p:cNvSpPr/>
            <p:nvPr/>
          </p:nvSpPr>
          <p:spPr>
            <a:xfrm>
              <a:off x="5460581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63" name="Rounded Rectangle 662"/>
            <p:cNvSpPr/>
            <p:nvPr/>
          </p:nvSpPr>
          <p:spPr>
            <a:xfrm>
              <a:off x="5460581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64" name="Group 663"/>
          <p:cNvGrpSpPr/>
          <p:nvPr/>
        </p:nvGrpSpPr>
        <p:grpSpPr>
          <a:xfrm>
            <a:off x="6137737" y="4347250"/>
            <a:ext cx="1143000" cy="2261220"/>
            <a:chOff x="6909998" y="4155062"/>
            <a:chExt cx="1143000" cy="2261220"/>
          </a:xfrm>
        </p:grpSpPr>
        <p:sp>
          <p:nvSpPr>
            <p:cNvPr id="665" name="Rounded Rectangle 664"/>
            <p:cNvSpPr/>
            <p:nvPr/>
          </p:nvSpPr>
          <p:spPr>
            <a:xfrm>
              <a:off x="6909998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5</a:t>
              </a:r>
            </a:p>
          </p:txBody>
        </p:sp>
        <p:sp>
          <p:nvSpPr>
            <p:cNvPr id="666" name="Rounded Rectangle 665"/>
            <p:cNvSpPr/>
            <p:nvPr/>
          </p:nvSpPr>
          <p:spPr>
            <a:xfrm>
              <a:off x="6975899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67" name="Rounded Rectangle 666"/>
            <p:cNvSpPr/>
            <p:nvPr/>
          </p:nvSpPr>
          <p:spPr>
            <a:xfrm>
              <a:off x="6975899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68" name="Rounded Rectangle 667"/>
            <p:cNvSpPr/>
            <p:nvPr/>
          </p:nvSpPr>
          <p:spPr>
            <a:xfrm>
              <a:off x="6975899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69" name="Group 668"/>
          <p:cNvGrpSpPr/>
          <p:nvPr/>
        </p:nvGrpSpPr>
        <p:grpSpPr>
          <a:xfrm>
            <a:off x="7424368" y="4347250"/>
            <a:ext cx="1143000" cy="2261220"/>
            <a:chOff x="8421599" y="4155062"/>
            <a:chExt cx="1143000" cy="2261220"/>
          </a:xfrm>
        </p:grpSpPr>
        <p:sp>
          <p:nvSpPr>
            <p:cNvPr id="670" name="Rounded Rectangle 669"/>
            <p:cNvSpPr/>
            <p:nvPr/>
          </p:nvSpPr>
          <p:spPr>
            <a:xfrm>
              <a:off x="8421599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6</a:t>
              </a:r>
            </a:p>
          </p:txBody>
        </p:sp>
        <p:sp>
          <p:nvSpPr>
            <p:cNvPr id="671" name="Rounded Rectangle 670"/>
            <p:cNvSpPr/>
            <p:nvPr/>
          </p:nvSpPr>
          <p:spPr>
            <a:xfrm>
              <a:off x="8487500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72" name="Rounded Rectangle 671"/>
            <p:cNvSpPr/>
            <p:nvPr/>
          </p:nvSpPr>
          <p:spPr>
            <a:xfrm>
              <a:off x="8487500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73" name="Rounded Rectangle 672"/>
            <p:cNvSpPr/>
            <p:nvPr/>
          </p:nvSpPr>
          <p:spPr>
            <a:xfrm>
              <a:off x="8487500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sp>
        <p:nvSpPr>
          <p:cNvPr id="674" name="Rounded Rectangle 673"/>
          <p:cNvSpPr/>
          <p:nvPr/>
        </p:nvSpPr>
        <p:spPr>
          <a:xfrm>
            <a:off x="4910596" y="1162878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hBase Master 1</a:t>
            </a:r>
          </a:p>
        </p:txBody>
      </p:sp>
      <p:sp>
        <p:nvSpPr>
          <p:cNvPr id="675" name="Rounded Rectangle 674"/>
          <p:cNvSpPr/>
          <p:nvPr/>
        </p:nvSpPr>
        <p:spPr>
          <a:xfrm>
            <a:off x="3564475" y="825863"/>
            <a:ext cx="1143000" cy="3482900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Node 3</a:t>
            </a:r>
          </a:p>
        </p:txBody>
      </p:sp>
      <p:sp>
        <p:nvSpPr>
          <p:cNvPr id="676" name="Rounded Rectangle 675"/>
          <p:cNvSpPr/>
          <p:nvPr/>
        </p:nvSpPr>
        <p:spPr>
          <a:xfrm>
            <a:off x="2282785" y="846928"/>
            <a:ext cx="1143000" cy="3461835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Node 2</a:t>
            </a:r>
          </a:p>
        </p:txBody>
      </p:sp>
      <p:sp>
        <p:nvSpPr>
          <p:cNvPr id="677" name="Rounded Rectangle 676"/>
          <p:cNvSpPr/>
          <p:nvPr/>
        </p:nvSpPr>
        <p:spPr>
          <a:xfrm>
            <a:off x="991213" y="846928"/>
            <a:ext cx="1143000" cy="3461834"/>
          </a:xfrm>
          <a:prstGeom prst="roundRect">
            <a:avLst/>
          </a:prstGeom>
          <a:solidFill>
            <a:srgbClr val="1E1E1E">
              <a:lumMod val="25000"/>
              <a:lumOff val="75000"/>
            </a:srgbClr>
          </a:solidFill>
          <a:ln w="25400" cap="flat" cmpd="sng" algn="ctr">
            <a:solidFill>
              <a:srgbClr val="818A8F">
                <a:shade val="50000"/>
              </a:srgbClr>
            </a:solidFill>
            <a:prstDash val="solid"/>
          </a:ln>
          <a:effectLst/>
        </p:spPr>
        <p:txBody>
          <a:bodyPr tIns="45720" bIns="91440" rtlCol="0" anchor="t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Node 1</a:t>
            </a:r>
          </a:p>
        </p:txBody>
      </p:sp>
      <p:sp>
        <p:nvSpPr>
          <p:cNvPr id="678" name="Rounded Rectangle 677"/>
          <p:cNvSpPr/>
          <p:nvPr/>
        </p:nvSpPr>
        <p:spPr>
          <a:xfrm>
            <a:off x="1057114" y="1162879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Namenode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</a:p>
        </p:txBody>
      </p:sp>
      <p:sp>
        <p:nvSpPr>
          <p:cNvPr id="679" name="Rounded Rectangle 678"/>
          <p:cNvSpPr/>
          <p:nvPr/>
        </p:nvSpPr>
        <p:spPr>
          <a:xfrm>
            <a:off x="1057114" y="1789206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Zookeeper</a:t>
            </a:r>
          </a:p>
        </p:txBody>
      </p:sp>
      <p:sp>
        <p:nvSpPr>
          <p:cNvPr id="680" name="Rounded Rectangle 679"/>
          <p:cNvSpPr/>
          <p:nvPr/>
        </p:nvSpPr>
        <p:spPr>
          <a:xfrm>
            <a:off x="1057114" y="2415533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Oozie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1" name="Rounded Rectangle 680"/>
          <p:cNvSpPr/>
          <p:nvPr/>
        </p:nvSpPr>
        <p:spPr>
          <a:xfrm>
            <a:off x="2345985" y="1789207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Zookeeper</a:t>
            </a:r>
          </a:p>
        </p:txBody>
      </p:sp>
      <p:sp>
        <p:nvSpPr>
          <p:cNvPr id="682" name="Rounded Rectangle 681"/>
          <p:cNvSpPr/>
          <p:nvPr/>
        </p:nvSpPr>
        <p:spPr>
          <a:xfrm>
            <a:off x="3626434" y="1162879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Namenode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</a:t>
            </a:r>
          </a:p>
        </p:txBody>
      </p:sp>
      <p:sp>
        <p:nvSpPr>
          <p:cNvPr id="683" name="Rounded Rectangle 682"/>
          <p:cNvSpPr/>
          <p:nvPr/>
        </p:nvSpPr>
        <p:spPr>
          <a:xfrm>
            <a:off x="2345985" y="1162880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 Manager 1</a:t>
            </a:r>
          </a:p>
        </p:txBody>
      </p:sp>
      <p:sp>
        <p:nvSpPr>
          <p:cNvPr id="684" name="Rounded Rectangle 683"/>
          <p:cNvSpPr/>
          <p:nvPr/>
        </p:nvSpPr>
        <p:spPr>
          <a:xfrm>
            <a:off x="3626434" y="1789206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Zookeeper</a:t>
            </a:r>
          </a:p>
        </p:txBody>
      </p:sp>
      <p:sp>
        <p:nvSpPr>
          <p:cNvPr id="685" name="Rounded Rectangle 684"/>
          <p:cNvSpPr/>
          <p:nvPr/>
        </p:nvSpPr>
        <p:spPr>
          <a:xfrm>
            <a:off x="1057114" y="3041860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History Server</a:t>
            </a:r>
          </a:p>
        </p:txBody>
      </p:sp>
      <p:sp>
        <p:nvSpPr>
          <p:cNvPr id="686" name="Rounded Rectangle 685"/>
          <p:cNvSpPr/>
          <p:nvPr/>
        </p:nvSpPr>
        <p:spPr>
          <a:xfrm>
            <a:off x="3630607" y="3041860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Timeline Server</a:t>
            </a:r>
          </a:p>
        </p:txBody>
      </p:sp>
      <p:sp>
        <p:nvSpPr>
          <p:cNvPr id="687" name="Rounded Rectangle 686"/>
          <p:cNvSpPr/>
          <p:nvPr/>
        </p:nvSpPr>
        <p:spPr>
          <a:xfrm>
            <a:off x="2345985" y="3041861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Falcon</a:t>
            </a:r>
          </a:p>
        </p:txBody>
      </p:sp>
      <p:sp>
        <p:nvSpPr>
          <p:cNvPr id="688" name="Rounded Rectangle 687"/>
          <p:cNvSpPr/>
          <p:nvPr/>
        </p:nvSpPr>
        <p:spPr>
          <a:xfrm>
            <a:off x="1057114" y="3668185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Keeper</a:t>
            </a:r>
          </a:p>
        </p:txBody>
      </p:sp>
      <p:sp>
        <p:nvSpPr>
          <p:cNvPr id="689" name="Rounded Rectangle 688"/>
          <p:cNvSpPr/>
          <p:nvPr/>
        </p:nvSpPr>
        <p:spPr>
          <a:xfrm>
            <a:off x="2348917" y="3668186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Keeper</a:t>
            </a:r>
          </a:p>
        </p:txBody>
      </p:sp>
      <p:sp>
        <p:nvSpPr>
          <p:cNvPr id="690" name="Rounded Rectangle 689"/>
          <p:cNvSpPr/>
          <p:nvPr/>
        </p:nvSpPr>
        <p:spPr>
          <a:xfrm>
            <a:off x="3630607" y="3668185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Keeper</a:t>
            </a:r>
          </a:p>
        </p:txBody>
      </p:sp>
      <p:sp>
        <p:nvSpPr>
          <p:cNvPr id="691" name="Rounded Rectangle 690"/>
          <p:cNvSpPr/>
          <p:nvPr/>
        </p:nvSpPr>
        <p:spPr>
          <a:xfrm>
            <a:off x="3630607" y="2415533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 Manager 2</a:t>
            </a:r>
          </a:p>
        </p:txBody>
      </p:sp>
      <p:sp>
        <p:nvSpPr>
          <p:cNvPr id="692" name="Rounded Rectangle 691"/>
          <p:cNvSpPr/>
          <p:nvPr/>
        </p:nvSpPr>
        <p:spPr>
          <a:xfrm>
            <a:off x="2348917" y="2401232"/>
            <a:ext cx="1014753" cy="557560"/>
          </a:xfrm>
          <a:prstGeom prst="roundRect">
            <a:avLst/>
          </a:prstGeom>
          <a:solidFill>
            <a:srgbClr val="69BE28"/>
          </a:solidFill>
          <a:ln w="25400" cap="flat" cmpd="sng" algn="ctr">
            <a:solidFill>
              <a:srgbClr val="69BE28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hBase Master 2</a:t>
            </a:r>
          </a:p>
        </p:txBody>
      </p:sp>
      <p:sp>
        <p:nvSpPr>
          <p:cNvPr id="693" name="Rounded Rectangle 692"/>
          <p:cNvSpPr/>
          <p:nvPr/>
        </p:nvSpPr>
        <p:spPr>
          <a:xfrm>
            <a:off x="6203638" y="1164550"/>
            <a:ext cx="1014984" cy="557560"/>
          </a:xfrm>
          <a:prstGeom prst="roundRect">
            <a:avLst/>
          </a:prstGeom>
          <a:solidFill>
            <a:srgbClr val="F6A800"/>
          </a:solidFill>
          <a:ln w="25400" cap="flat" cmpd="sng" algn="ctr">
            <a:solidFill>
              <a:srgbClr val="F6A800">
                <a:shade val="50000"/>
              </a:srgbClr>
            </a:solidFill>
            <a:prstDash val="solid"/>
          </a:ln>
          <a:effectLst/>
        </p:spPr>
        <p:txBody>
          <a:bodyPr tIns="45720" bIns="9144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KNOX</a:t>
            </a:r>
          </a:p>
        </p:txBody>
      </p:sp>
      <p:grpSp>
        <p:nvGrpSpPr>
          <p:cNvPr id="694" name="Group 693"/>
          <p:cNvGrpSpPr/>
          <p:nvPr/>
        </p:nvGrpSpPr>
        <p:grpSpPr>
          <a:xfrm>
            <a:off x="8710999" y="4347250"/>
            <a:ext cx="1143000" cy="2261220"/>
            <a:chOff x="6909998" y="4155062"/>
            <a:chExt cx="1143000" cy="2261220"/>
          </a:xfrm>
        </p:grpSpPr>
        <p:sp>
          <p:nvSpPr>
            <p:cNvPr id="695" name="Rounded Rectangle 694"/>
            <p:cNvSpPr/>
            <p:nvPr/>
          </p:nvSpPr>
          <p:spPr>
            <a:xfrm>
              <a:off x="6909998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7</a:t>
              </a:r>
            </a:p>
          </p:txBody>
        </p:sp>
        <p:sp>
          <p:nvSpPr>
            <p:cNvPr id="696" name="Rounded Rectangle 695"/>
            <p:cNvSpPr/>
            <p:nvPr/>
          </p:nvSpPr>
          <p:spPr>
            <a:xfrm>
              <a:off x="6975899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697" name="Rounded Rectangle 696"/>
            <p:cNvSpPr/>
            <p:nvPr/>
          </p:nvSpPr>
          <p:spPr>
            <a:xfrm>
              <a:off x="6975899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698" name="Rounded Rectangle 697"/>
            <p:cNvSpPr/>
            <p:nvPr/>
          </p:nvSpPr>
          <p:spPr>
            <a:xfrm>
              <a:off x="6975899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grpSp>
        <p:nvGrpSpPr>
          <p:cNvPr id="699" name="Group 698"/>
          <p:cNvGrpSpPr/>
          <p:nvPr/>
        </p:nvGrpSpPr>
        <p:grpSpPr>
          <a:xfrm>
            <a:off x="9997628" y="4347250"/>
            <a:ext cx="1143000" cy="2261220"/>
            <a:chOff x="8421599" y="4155062"/>
            <a:chExt cx="1143000" cy="2261220"/>
          </a:xfrm>
        </p:grpSpPr>
        <p:sp>
          <p:nvSpPr>
            <p:cNvPr id="700" name="Rounded Rectangle 699"/>
            <p:cNvSpPr/>
            <p:nvPr/>
          </p:nvSpPr>
          <p:spPr>
            <a:xfrm>
              <a:off x="8421599" y="4155062"/>
              <a:ext cx="1143000" cy="2261220"/>
            </a:xfrm>
            <a:prstGeom prst="roundRect">
              <a:avLst/>
            </a:prstGeom>
            <a:solidFill>
              <a:srgbClr val="1E1E1E">
                <a:lumMod val="25000"/>
                <a:lumOff val="75000"/>
              </a:srgbClr>
            </a:solidFill>
            <a:ln w="25400" cap="flat" cmpd="sng" algn="ctr">
              <a:solidFill>
                <a:srgbClr val="818A8F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Worker Node 8</a:t>
              </a:r>
            </a:p>
          </p:txBody>
        </p:sp>
        <p:sp>
          <p:nvSpPr>
            <p:cNvPr id="701" name="Rounded Rectangle 700"/>
            <p:cNvSpPr/>
            <p:nvPr/>
          </p:nvSpPr>
          <p:spPr>
            <a:xfrm>
              <a:off x="8487500" y="449083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t" anchorCtr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 Manager</a:t>
              </a:r>
            </a:p>
          </p:txBody>
        </p:sp>
        <p:sp>
          <p:nvSpPr>
            <p:cNvPr id="702" name="Rounded Rectangle 701"/>
            <p:cNvSpPr/>
            <p:nvPr/>
          </p:nvSpPr>
          <p:spPr>
            <a:xfrm>
              <a:off x="8487500" y="5126458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Datanode</a:t>
              </a:r>
            </a:p>
          </p:txBody>
        </p:sp>
        <p:sp>
          <p:nvSpPr>
            <p:cNvPr id="703" name="Rounded Rectangle 702"/>
            <p:cNvSpPr/>
            <p:nvPr/>
          </p:nvSpPr>
          <p:spPr>
            <a:xfrm>
              <a:off x="8487500" y="5762077"/>
              <a:ext cx="1014984" cy="557560"/>
            </a:xfrm>
            <a:prstGeom prst="roundRect">
              <a:avLst/>
            </a:prstGeom>
            <a:solidFill>
              <a:srgbClr val="3DB5E6"/>
            </a:solidFill>
            <a:ln w="25400" cap="flat" cmpd="sng" algn="ctr">
              <a:solidFill>
                <a:srgbClr val="3DB5E6">
                  <a:shade val="50000"/>
                </a:srgbClr>
              </a:solidFill>
              <a:prstDash val="solid"/>
            </a:ln>
            <a:effectLst/>
          </p:spPr>
          <p:txBody>
            <a:bodyPr tIns="45720" bIns="9144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hBase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776900" y="903614"/>
            <a:ext cx="29463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Services Not Included: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Ranger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Storm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Spark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4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Putting it Together at Scale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48" y="955988"/>
            <a:ext cx="9383768" cy="59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IAAS </a:t>
            </a:r>
            <a:r>
              <a:rPr lang="en-US" dirty="0" err="1" smtClean="0"/>
              <a:t>vs</a:t>
            </a:r>
            <a:r>
              <a:rPr lang="en-US" dirty="0" smtClean="0"/>
              <a:t> PAAS or HAAS or BDAAS</a:t>
            </a:r>
          </a:p>
          <a:p>
            <a:r>
              <a:rPr lang="en-US" dirty="0"/>
              <a:t>PAAS or HAAS or </a:t>
            </a:r>
            <a:r>
              <a:rPr lang="en-US" dirty="0" smtClean="0"/>
              <a:t>BDAAS</a:t>
            </a:r>
          </a:p>
          <a:p>
            <a:pPr lvl="1"/>
            <a:r>
              <a:rPr lang="en-US" dirty="0" smtClean="0"/>
              <a:t>Microsoft – HD Insight</a:t>
            </a:r>
          </a:p>
          <a:p>
            <a:pPr lvl="1"/>
            <a:r>
              <a:rPr lang="en-US" dirty="0" smtClean="0"/>
              <a:t>Amazon – EMR, Kinesis, Lambda, Redshift,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err="1" smtClean="0"/>
              <a:t>Altiscale</a:t>
            </a:r>
            <a:r>
              <a:rPr lang="en-US" dirty="0" smtClean="0"/>
              <a:t> – </a:t>
            </a:r>
            <a:r>
              <a:rPr lang="en-US" dirty="0" err="1" smtClean="0"/>
              <a:t>Altiscale</a:t>
            </a:r>
            <a:r>
              <a:rPr lang="en-US" dirty="0" smtClean="0"/>
              <a:t> Data Cloud</a:t>
            </a:r>
          </a:p>
          <a:p>
            <a:pPr lvl="1"/>
            <a:r>
              <a:rPr lang="en-US" dirty="0" smtClean="0"/>
              <a:t>Google – Big Query, Data Flow, Data </a:t>
            </a:r>
            <a:r>
              <a:rPr lang="en-US" dirty="0" err="1" smtClean="0"/>
              <a:t>Proc</a:t>
            </a:r>
            <a:endParaRPr lang="en-US" dirty="0" smtClean="0"/>
          </a:p>
          <a:p>
            <a:r>
              <a:rPr lang="en-US" dirty="0" smtClean="0"/>
              <a:t>IAAS</a:t>
            </a:r>
          </a:p>
          <a:p>
            <a:pPr lvl="1"/>
            <a:r>
              <a:rPr lang="en-US" dirty="0" smtClean="0"/>
              <a:t>Microsoft – Azure</a:t>
            </a:r>
          </a:p>
          <a:p>
            <a:pPr lvl="1"/>
            <a:r>
              <a:rPr lang="en-US" dirty="0" smtClean="0"/>
              <a:t>Amazon – EC2</a:t>
            </a:r>
          </a:p>
          <a:p>
            <a:pPr lvl="1"/>
            <a:r>
              <a:rPr lang="en-US" dirty="0" smtClean="0"/>
              <a:t>Google – GCE</a:t>
            </a:r>
          </a:p>
          <a:p>
            <a:pPr lvl="1"/>
            <a:r>
              <a:rPr lang="en-US" dirty="0" err="1" smtClean="0"/>
              <a:t>OpenStack</a:t>
            </a:r>
            <a:r>
              <a:rPr lang="en-US" dirty="0" smtClean="0"/>
              <a:t> (Private)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1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 or On 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8845" y="1801122"/>
            <a:ext cx="4982781" cy="46179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Easy to get started</a:t>
            </a:r>
          </a:p>
          <a:p>
            <a:pPr lvl="1"/>
            <a:r>
              <a:rPr lang="en-US" dirty="0" smtClean="0"/>
              <a:t>Elasticity</a:t>
            </a:r>
          </a:p>
          <a:p>
            <a:pPr lvl="1"/>
            <a:r>
              <a:rPr lang="en-US" dirty="0" smtClean="0"/>
              <a:t>Cost of Entry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Ongoing Costs</a:t>
            </a:r>
          </a:p>
          <a:p>
            <a:pPr lvl="1"/>
            <a:r>
              <a:rPr lang="en-US" dirty="0" smtClean="0"/>
              <a:t>CAPEX </a:t>
            </a:r>
            <a:r>
              <a:rPr lang="en-US" dirty="0" err="1" smtClean="0"/>
              <a:t>vs</a:t>
            </a:r>
            <a:r>
              <a:rPr lang="en-US" dirty="0" smtClean="0"/>
              <a:t> OPEX</a:t>
            </a:r>
          </a:p>
          <a:p>
            <a:pPr lvl="1"/>
            <a:r>
              <a:rPr lang="en-US" dirty="0" smtClean="0"/>
              <a:t>Performance</a:t>
            </a:r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78846" y="1001065"/>
            <a:ext cx="3560116" cy="677948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33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13989" indent="-389995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7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1559982" indent="-312000" algn="l" defTabSz="623994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5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2183983" indent="-312000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2807970" indent="-312000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19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3431964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5958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79952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3946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423367" y="1806753"/>
            <a:ext cx="5293780" cy="46179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124797" tIns="62399" rIns="124797" bIns="62399"/>
          <a:lstStyle>
            <a:lvl1pPr marL="467992" indent="-467992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33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13989" indent="-389995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7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1559982" indent="-312000" algn="l" defTabSz="623994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5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2183983" indent="-312000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2807970" indent="-312000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19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3431964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5958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79952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3946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Security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Initial Higher Costs</a:t>
            </a:r>
          </a:p>
          <a:p>
            <a:pPr lvl="1"/>
            <a:r>
              <a:rPr lang="en-US" dirty="0" smtClean="0"/>
              <a:t>Lower $$ in Long term</a:t>
            </a:r>
          </a:p>
          <a:p>
            <a:pPr lvl="1"/>
            <a:r>
              <a:rPr lang="en-US" dirty="0" smtClean="0"/>
              <a:t>Elasticity</a:t>
            </a:r>
          </a:p>
          <a:p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423367" y="1006696"/>
            <a:ext cx="5293779" cy="677948"/>
          </a:xfrm>
          <a:prstGeom prst="rect">
            <a:avLst/>
          </a:prstGeom>
        </p:spPr>
        <p:txBody>
          <a:bodyPr lIns="124797" tIns="62399" rIns="124797" bIns="62399"/>
          <a:lstStyle>
            <a:lvl1pPr marL="467992" indent="-467992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33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13989" indent="-389995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7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1559982" indent="-312000" algn="l" defTabSz="623994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5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2183983" indent="-312000" algn="l" defTabSz="623994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2807970" indent="-312000" algn="l" defTabSz="623994" rtl="0" eaLnBrk="1" latinLnBrk="0" hangingPunct="1">
              <a:spcBef>
                <a:spcPct val="20000"/>
              </a:spcBef>
              <a:buFont typeface="Lucida Grande"/>
              <a:buChar char="&gt;"/>
              <a:defRPr sz="1900" b="0" i="0" kern="1200" baseline="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3431964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55958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79952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03946" indent="-312000" algn="l" defTabSz="62399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On-</a:t>
            </a:r>
            <a:r>
              <a:rPr lang="en-US" dirty="0" err="1" smtClean="0"/>
              <a:t>Prem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6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Question of the 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do we get true elasticity with performance??</a:t>
            </a:r>
          </a:p>
          <a:p>
            <a:r>
              <a:rPr lang="en-US" dirty="0" smtClean="0"/>
              <a:t>Can we marry the benefits of direct attached storage with the benefits of compute growth on demand?</a:t>
            </a:r>
          </a:p>
        </p:txBody>
      </p:sp>
    </p:spTree>
    <p:extLst>
      <p:ext uri="{BB962C8B-B14F-4D97-AF65-F5344CB8AC3E}">
        <p14:creationId xmlns:p14="http://schemas.microsoft.com/office/powerpoint/2010/main" val="76634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Week 4 – Topics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Catchup</a:t>
            </a:r>
            <a:endParaRPr lang="en-US" dirty="0" smtClean="0"/>
          </a:p>
          <a:p>
            <a:r>
              <a:rPr lang="en-US" dirty="0" err="1" smtClean="0"/>
              <a:t>WebHDFS</a:t>
            </a:r>
            <a:r>
              <a:rPr lang="en-US" dirty="0" smtClean="0"/>
              <a:t> Demo</a:t>
            </a:r>
          </a:p>
          <a:p>
            <a:r>
              <a:rPr lang="en-US" dirty="0" err="1" smtClean="0"/>
              <a:t>Wordcount</a:t>
            </a:r>
            <a:r>
              <a:rPr lang="en-US" dirty="0" smtClean="0"/>
              <a:t> Assignment</a:t>
            </a:r>
            <a:r>
              <a:rPr lang="en-US" dirty="0" smtClean="0"/>
              <a:t> Discussion</a:t>
            </a:r>
            <a:endParaRPr lang="en-US" dirty="0" smtClean="0"/>
          </a:p>
          <a:p>
            <a:r>
              <a:rPr lang="en-US" dirty="0" smtClean="0"/>
              <a:t>Cluster Architecture and Design</a:t>
            </a:r>
            <a:endParaRPr lang="en-US" dirty="0"/>
          </a:p>
          <a:p>
            <a:r>
              <a:rPr lang="en-US" dirty="0" smtClean="0"/>
              <a:t>Deployment </a:t>
            </a:r>
            <a:r>
              <a:rPr lang="en-US" dirty="0"/>
              <a:t>and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AWS Cluster Setup Exercise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017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1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Lifecycle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Provisioning Server Hardware and OS</a:t>
            </a:r>
          </a:p>
          <a:p>
            <a:r>
              <a:rPr lang="en-US" dirty="0" smtClean="0"/>
              <a:t>Installation of Cluster and Services</a:t>
            </a:r>
          </a:p>
          <a:p>
            <a:r>
              <a:rPr lang="en-US" dirty="0" smtClean="0"/>
              <a:t>Monitoring Cluster Performance</a:t>
            </a:r>
          </a:p>
          <a:p>
            <a:r>
              <a:rPr lang="en-US" dirty="0" smtClean="0"/>
              <a:t>Upgrading Cluster Software Versions</a:t>
            </a:r>
          </a:p>
          <a:p>
            <a:r>
              <a:rPr lang="en-US" dirty="0" smtClean="0"/>
              <a:t>Tuning Cluster Performance</a:t>
            </a:r>
          </a:p>
          <a:p>
            <a:r>
              <a:rPr lang="en-US" dirty="0" smtClean="0"/>
              <a:t>Configuration Management</a:t>
            </a:r>
          </a:p>
          <a:p>
            <a:r>
              <a:rPr lang="en-US" dirty="0" smtClean="0"/>
              <a:t>Commissioning Additional Nodes</a:t>
            </a:r>
          </a:p>
          <a:p>
            <a:r>
              <a:rPr lang="en-US" dirty="0" smtClean="0"/>
              <a:t>Decommissioning Nodes</a:t>
            </a:r>
          </a:p>
          <a:p>
            <a:r>
              <a:rPr lang="en-US" dirty="0" smtClean="0"/>
              <a:t>Tenant (Application and/or User) Onboarding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9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</p:txBody>
      </p:sp>
    </p:spTree>
    <p:extLst>
      <p:ext uri="{BB962C8B-B14F-4D97-AF65-F5344CB8AC3E}">
        <p14:creationId xmlns:p14="http://schemas.microsoft.com/office/powerpoint/2010/main" val="21763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86" y="267354"/>
            <a:ext cx="8163326" cy="62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  <a:p>
            <a:r>
              <a:rPr lang="en-US" dirty="0" smtClean="0"/>
              <a:t>On large clusters this led to 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6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2" y="404874"/>
            <a:ext cx="8871690" cy="59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6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SysAdmins</a:t>
            </a:r>
            <a:r>
              <a:rPr lang="en-US" dirty="0" smtClean="0"/>
              <a:t> said there has to be a better way.  And then there was Puppet and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34" y="1962145"/>
            <a:ext cx="3385785" cy="3386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65" y="872431"/>
            <a:ext cx="4666051" cy="2179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278" y="3245806"/>
            <a:ext cx="3331158" cy="262896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274834" y="1103374"/>
            <a:ext cx="3933465" cy="90533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Not a Puppet of a Chef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32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SysAdmins</a:t>
            </a:r>
            <a:r>
              <a:rPr lang="en-US" dirty="0" smtClean="0"/>
              <a:t> said there has to be a better way.  And then there was Puppet and Chef.  Which led to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0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8" y="0"/>
            <a:ext cx="10805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Some Housekeeping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3130" y="1103374"/>
            <a:ext cx="11555381" cy="5315723"/>
          </a:xfrm>
        </p:spPr>
        <p:txBody>
          <a:bodyPr/>
          <a:lstStyle/>
          <a:p>
            <a:r>
              <a:rPr lang="en-US" dirty="0" err="1" smtClean="0"/>
              <a:t>BigDawg</a:t>
            </a:r>
            <a:r>
              <a:rPr lang="en-US" dirty="0" smtClean="0"/>
              <a:t> – New Big Data Storage System developed </a:t>
            </a:r>
            <a:r>
              <a:rPr lang="en-US" dirty="0"/>
              <a:t>at </a:t>
            </a:r>
            <a:r>
              <a:rPr lang="en-US" dirty="0" smtClean="0"/>
              <a:t>UW:  http</a:t>
            </a:r>
            <a:r>
              <a:rPr lang="en-US" dirty="0"/>
              <a:t>://homes.cs.washington.edu/~magda/papers/elmore-vldb2015.</a:t>
            </a:r>
            <a:r>
              <a:rPr lang="en-US" dirty="0" smtClean="0"/>
              <a:t>pdf</a:t>
            </a:r>
          </a:p>
          <a:p>
            <a:r>
              <a:rPr lang="en-US" dirty="0"/>
              <a:t>Dataset of Interest – MIMIC II</a:t>
            </a:r>
          </a:p>
          <a:p>
            <a:r>
              <a:rPr lang="en-US" dirty="0"/>
              <a:t>MIMIC is an openly available dataset developed by the MIT Lab for Computational Physiology, comprising de-identified health data associated with &gt;40,000 critical care patients. It includes demographics, vital signs, laboratory tests, medications, and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71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SysAdmins</a:t>
            </a:r>
            <a:r>
              <a:rPr lang="en-US" dirty="0" smtClean="0"/>
              <a:t> said there has to be a better way.  And then there was Puppet and Chef. </a:t>
            </a:r>
          </a:p>
          <a:p>
            <a:r>
              <a:rPr lang="en-US" dirty="0" smtClean="0"/>
              <a:t>This was better but was still basically command line.  </a:t>
            </a:r>
            <a:r>
              <a:rPr lang="en-US" dirty="0" err="1" smtClean="0"/>
              <a:t>Sysadmins</a:t>
            </a:r>
            <a:r>
              <a:rPr lang="en-US" dirty="0" smtClean="0"/>
              <a:t> wondered that there had to be a better way.  And then there was the GUI Manager like </a:t>
            </a:r>
            <a:r>
              <a:rPr lang="en-US" dirty="0" err="1" smtClean="0"/>
              <a:t>Ambari</a:t>
            </a:r>
            <a:r>
              <a:rPr lang="en-US" dirty="0" smtClean="0"/>
              <a:t> and </a:t>
            </a:r>
            <a:r>
              <a:rPr lang="en-US" dirty="0" err="1" smtClean="0"/>
              <a:t>Cloudera</a:t>
            </a:r>
            <a:r>
              <a:rPr lang="en-US" dirty="0" smtClean="0"/>
              <a:t> Manager.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5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Cloudera</a:t>
            </a:r>
            <a:r>
              <a:rPr lang="en-US" dirty="0" smtClean="0"/>
              <a:t> 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17" y="851837"/>
            <a:ext cx="8648715" cy="589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Ambari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93" y="980294"/>
            <a:ext cx="8438281" cy="58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96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Management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 the past there was the command line</a:t>
            </a:r>
          </a:p>
          <a:p>
            <a:pPr lvl="1"/>
            <a:r>
              <a:rPr lang="en-US" dirty="0" smtClean="0"/>
              <a:t>SSH and Bash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SysAdmins</a:t>
            </a:r>
            <a:r>
              <a:rPr lang="en-US" dirty="0" smtClean="0"/>
              <a:t> said there has to be a better way.  And then there was Puppet and Chef. </a:t>
            </a:r>
          </a:p>
          <a:p>
            <a:r>
              <a:rPr lang="en-US" dirty="0" smtClean="0"/>
              <a:t>This was better but was still basically command line.  </a:t>
            </a:r>
            <a:r>
              <a:rPr lang="en-US" dirty="0" err="1" smtClean="0"/>
              <a:t>Sysadmins</a:t>
            </a:r>
            <a:r>
              <a:rPr lang="en-US" dirty="0" smtClean="0"/>
              <a:t> wondered that there had to be a better way.  And then there was the GUI Manager like </a:t>
            </a:r>
            <a:r>
              <a:rPr lang="en-US" dirty="0" err="1" smtClean="0"/>
              <a:t>Ambari</a:t>
            </a:r>
            <a:r>
              <a:rPr lang="en-US" dirty="0" smtClean="0"/>
              <a:t> and </a:t>
            </a:r>
            <a:r>
              <a:rPr lang="en-US" dirty="0" err="1" smtClean="0"/>
              <a:t>Cloudera</a:t>
            </a:r>
            <a:r>
              <a:rPr lang="en-US" dirty="0" smtClean="0"/>
              <a:t> Manager. </a:t>
            </a:r>
          </a:p>
          <a:p>
            <a:r>
              <a:rPr lang="en-US" dirty="0"/>
              <a:t>Which led to . . .  </a:t>
            </a:r>
          </a:p>
        </p:txBody>
      </p:sp>
    </p:spTree>
    <p:extLst>
      <p:ext uri="{BB962C8B-B14F-4D97-AF65-F5344CB8AC3E}">
        <p14:creationId xmlns:p14="http://schemas.microsoft.com/office/powerpoint/2010/main" val="3513613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6" y="0"/>
            <a:ext cx="891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Tuning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Is an art more than a science</a:t>
            </a:r>
          </a:p>
          <a:p>
            <a:r>
              <a:rPr lang="en-US" dirty="0"/>
              <a:t>Probably over a 2</a:t>
            </a:r>
            <a:r>
              <a:rPr lang="en-US" dirty="0" smtClean="0"/>
              <a:t>000 </a:t>
            </a:r>
            <a:r>
              <a:rPr lang="en-US" dirty="0"/>
              <a:t>different knobs and dials you can </a:t>
            </a:r>
            <a:r>
              <a:rPr lang="en-US" dirty="0" smtClean="0"/>
              <a:t>tweak</a:t>
            </a:r>
          </a:p>
          <a:p>
            <a:r>
              <a:rPr lang="en-US" dirty="0" smtClean="0"/>
              <a:t>Most common files:</a:t>
            </a:r>
          </a:p>
          <a:p>
            <a:pPr lvl="1"/>
            <a:r>
              <a:rPr lang="en-US" dirty="0"/>
              <a:t>core-</a:t>
            </a:r>
            <a:r>
              <a:rPr lang="en-US" dirty="0" err="1" smtClean="0"/>
              <a:t>default.xml</a:t>
            </a:r>
            <a:r>
              <a:rPr lang="en-US" dirty="0" smtClean="0"/>
              <a:t> – 204 </a:t>
            </a:r>
            <a:r>
              <a:rPr lang="en-US" dirty="0" err="1" smtClean="0"/>
              <a:t>Config</a:t>
            </a:r>
            <a:r>
              <a:rPr lang="en-US" dirty="0" smtClean="0"/>
              <a:t> Parameters</a:t>
            </a:r>
            <a:endParaRPr lang="en-US" dirty="0"/>
          </a:p>
          <a:p>
            <a:pPr lvl="1"/>
            <a:r>
              <a:rPr lang="en-US" dirty="0" err="1"/>
              <a:t>hdfs-</a:t>
            </a:r>
            <a:r>
              <a:rPr lang="en-US" dirty="0" err="1" smtClean="0"/>
              <a:t>default.xml</a:t>
            </a:r>
            <a:r>
              <a:rPr lang="en-US" dirty="0" smtClean="0"/>
              <a:t> – 223 </a:t>
            </a:r>
            <a:r>
              <a:rPr lang="en-US" dirty="0" err="1" smtClean="0"/>
              <a:t>Config</a:t>
            </a:r>
            <a:r>
              <a:rPr lang="en-US" dirty="0" smtClean="0"/>
              <a:t> Parameters</a:t>
            </a:r>
            <a:endParaRPr lang="en-US" dirty="0"/>
          </a:p>
          <a:p>
            <a:pPr lvl="1"/>
            <a:r>
              <a:rPr lang="en-US" dirty="0" err="1"/>
              <a:t>mapred-</a:t>
            </a:r>
            <a:r>
              <a:rPr lang="en-US" dirty="0" err="1" smtClean="0"/>
              <a:t>default.xml</a:t>
            </a:r>
            <a:r>
              <a:rPr lang="en-US" dirty="0" smtClean="0"/>
              <a:t> – 221 </a:t>
            </a:r>
            <a:r>
              <a:rPr lang="en-US" dirty="0" err="1" smtClean="0"/>
              <a:t>Config</a:t>
            </a:r>
            <a:r>
              <a:rPr lang="en-US" dirty="0" smtClean="0"/>
              <a:t> Parameters</a:t>
            </a:r>
            <a:endParaRPr lang="en-US" dirty="0"/>
          </a:p>
          <a:p>
            <a:pPr lvl="1"/>
            <a:r>
              <a:rPr lang="en-US" dirty="0"/>
              <a:t>yarn-</a:t>
            </a:r>
            <a:r>
              <a:rPr lang="en-US" dirty="0" err="1" smtClean="0"/>
              <a:t>default.xml</a:t>
            </a:r>
            <a:r>
              <a:rPr lang="en-US" dirty="0" smtClean="0"/>
              <a:t> – 201 </a:t>
            </a:r>
            <a:r>
              <a:rPr lang="en-US" dirty="0" err="1" smtClean="0"/>
              <a:t>Config</a:t>
            </a:r>
            <a:r>
              <a:rPr lang="en-US" dirty="0" smtClean="0"/>
              <a:t> Parameters</a:t>
            </a:r>
          </a:p>
          <a:p>
            <a:r>
              <a:rPr lang="en-US" dirty="0" smtClean="0"/>
              <a:t>This does not include Hive, </a:t>
            </a:r>
            <a:r>
              <a:rPr lang="en-US" dirty="0" err="1" smtClean="0"/>
              <a:t>Hbase</a:t>
            </a:r>
            <a:r>
              <a:rPr lang="en-US" dirty="0" smtClean="0"/>
              <a:t>, Storm, Spark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2"/>
            <a:ext cx="2640912" cy="366183"/>
          </a:xfrm>
          <a:prstGeom prst="rect">
            <a:avLst/>
          </a:prstGeom>
        </p:spPr>
        <p:txBody>
          <a:bodyPr lIns="124825" tIns="62412" rIns="124825" bIns="62412"/>
          <a:lstStyle/>
          <a:p>
            <a:pPr defTabSz="468156">
              <a:defRPr/>
            </a:pPr>
            <a:fld id="{F5B14EF1-C67D-44D6-8622-06CB52AC2CA8}" type="slidenum">
              <a:rPr lang="en-US" smtClean="0">
                <a:solidFill>
                  <a:prstClr val="black"/>
                </a:solidFill>
                <a:latin typeface="Arial"/>
              </a:rPr>
              <a:pPr defTabSz="468156">
                <a:defRPr/>
              </a:pPr>
              <a:t>35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69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Tuning Layers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Do we have enough Bandwidth, is the network configured correctly and securely</a:t>
            </a:r>
          </a:p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Are our Disk configured correctly; layout, size partitioning</a:t>
            </a:r>
          </a:p>
          <a:p>
            <a:r>
              <a:rPr lang="en-US" dirty="0" smtClean="0"/>
              <a:t>Operating System</a:t>
            </a:r>
          </a:p>
          <a:p>
            <a:pPr lvl="1"/>
            <a:r>
              <a:rPr lang="en-US" dirty="0" err="1" smtClean="0"/>
              <a:t>Swappiness</a:t>
            </a:r>
            <a:r>
              <a:rPr lang="en-US" dirty="0" smtClean="0"/>
              <a:t>, </a:t>
            </a:r>
            <a:r>
              <a:rPr lang="en-US" dirty="0" err="1" smtClean="0"/>
              <a:t>Fiel</a:t>
            </a:r>
            <a:r>
              <a:rPr lang="en-US" dirty="0" smtClean="0"/>
              <a:t> Access Time, Log Disk Space, Memory,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Cluster Services</a:t>
            </a:r>
          </a:p>
          <a:p>
            <a:pPr lvl="1"/>
            <a:r>
              <a:rPr lang="en-US" dirty="0" smtClean="0"/>
              <a:t>HDFS, Yarn, Map Reduce, Spark, Storm, Security,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Queries and Applications</a:t>
            </a:r>
          </a:p>
          <a:p>
            <a:pPr lvl="1"/>
            <a:r>
              <a:rPr lang="en-US" dirty="0" smtClean="0"/>
              <a:t>Hive Query Tuning and Best practices</a:t>
            </a:r>
          </a:p>
          <a:p>
            <a:pPr lvl="1"/>
            <a:r>
              <a:rPr lang="en-US" dirty="0" smtClean="0"/>
              <a:t>Application Tuning 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770818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ubtitle 2"/>
          <p:cNvSpPr>
            <a:spLocks noGrp="1"/>
          </p:cNvSpPr>
          <p:nvPr>
            <p:ph type="body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3631" tIns="46816" rIns="93631" bIns="4681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Clusters on EC2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9787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メイリオ"/>
                <a:ea typeface="メイリオ"/>
                <a:cs typeface="メイリオ"/>
              </a:rPr>
              <a:t>Deploy Options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Long-running Hadoop has different requirement compared to transient Hadoop like EMR</a:t>
            </a:r>
          </a:p>
          <a:p>
            <a:pPr marL="342900" indent="-342900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Long-running Hadoop on EC2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Local storage is key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Only use instance store for Datanode </a:t>
            </a: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data where performance is required</a:t>
            </a:r>
            <a:endParaRPr lang="en-US" altLang="ja-JP" sz="2000" dirty="0">
              <a:latin typeface="メイリオ"/>
              <a:ea typeface="メイリオ"/>
              <a:cs typeface="メイリオ"/>
            </a:endParaRP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Master node data on EBS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Back up data on S3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Use Hadoop distribution (HDP)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Operation tool, high availability, security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9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メイリオ"/>
                <a:ea typeface="メイリオ"/>
                <a:cs typeface="メイリオ"/>
              </a:rPr>
              <a:t>EC2 Storage Options</a:t>
            </a: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561739" y="2393371"/>
            <a:ext cx="11411854" cy="135542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75482" y="2839073"/>
            <a:ext cx="19660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690" y="2839073"/>
            <a:ext cx="19660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Durability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3856" y="1552185"/>
            <a:ext cx="151026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Glacier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345765" y="1552185"/>
            <a:ext cx="683856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S3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311850" y="1552185"/>
            <a:ext cx="101992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EBS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8866" y="1552185"/>
            <a:ext cx="94665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EFS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9580096" y="1330561"/>
            <a:ext cx="164858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Instance Stores</a:t>
            </a:r>
            <a:endParaRPr lang="en-US" sz="3200" dirty="0"/>
          </a:p>
        </p:txBody>
      </p:sp>
      <p:sp>
        <p:nvSpPr>
          <p:cNvPr id="13" name="Left-Right Arrow 12"/>
          <p:cNvSpPr/>
          <p:nvPr/>
        </p:nvSpPr>
        <p:spPr>
          <a:xfrm>
            <a:off x="561739" y="3901192"/>
            <a:ext cx="11411854" cy="135542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73309" y="4346894"/>
            <a:ext cx="26682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Workloads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6690" y="4346894"/>
            <a:ext cx="2607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 Term Storage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8302" y="5611505"/>
            <a:ext cx="10323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stackoverflow.com</a:t>
            </a:r>
            <a:r>
              <a:rPr lang="en-US" sz="2000" dirty="0"/>
              <a:t>/questions/29575877/aws-efs-vs-ebs-vs-s3-differences-when-to-use</a:t>
            </a:r>
          </a:p>
        </p:txBody>
      </p:sp>
    </p:spTree>
    <p:extLst>
      <p:ext uri="{BB962C8B-B14F-4D97-AF65-F5344CB8AC3E}">
        <p14:creationId xmlns:p14="http://schemas.microsoft.com/office/powerpoint/2010/main" val="207606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25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Why Instance Store?</a:t>
            </a:r>
            <a:endParaRPr lang="en-US" altLang="ja-JP" sz="20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Throughput is important to HDFS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Big block size (128MB)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Optimize for </a:t>
            </a: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sequential </a:t>
            </a: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I/O, reduce disk seek time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Data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locality is key</a:t>
            </a:r>
            <a:endParaRPr lang="en-US" altLang="ja-JP" dirty="0">
              <a:latin typeface="メイリオ"/>
              <a:ea typeface="メイリオ"/>
              <a:cs typeface="メイリオ"/>
            </a:endParaRP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Instance store is fast and free.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HDFS handles data durability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EBS is NOT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recommended for workloads requiring performance</a:t>
            </a:r>
            <a:endParaRPr lang="en-US" altLang="ja-JP" dirty="0">
              <a:latin typeface="メイリオ"/>
              <a:ea typeface="メイリオ"/>
              <a:cs typeface="メイリオ"/>
            </a:endParaRP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Network I/O can be bottleneck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Optimized for random I/O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HDD vs. SSD</a:t>
            </a:r>
            <a:endParaRPr lang="en-US" altLang="ja-JP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1116" indent="-351116">
              <a:buFont typeface="Arial"/>
              <a:buChar char="•"/>
            </a:pPr>
            <a:r>
              <a:rPr lang="en-US" altLang="ja-JP" dirty="0"/>
              <a:t>HDD is good for Hadoop</a:t>
            </a:r>
          </a:p>
          <a:p>
            <a:pPr marL="351116" indent="-351116">
              <a:buFont typeface="Arial"/>
              <a:buChar char="•"/>
            </a:pPr>
            <a:r>
              <a:rPr lang="en-US" altLang="ja-JP" dirty="0"/>
              <a:t>Prefer EC2 instance type with high disk density</a:t>
            </a:r>
          </a:p>
          <a:p>
            <a:pPr marL="521799" lvl="2" indent="-351116"/>
            <a:r>
              <a:rPr lang="en-US" altLang="ja-JP" sz="2000" dirty="0"/>
              <a:t>12 or more disks, 1~4TB per </a:t>
            </a:r>
            <a:r>
              <a:rPr lang="en-US" altLang="ja-JP" sz="2000" dirty="0" smtClean="0"/>
              <a:t>disk</a:t>
            </a:r>
            <a:endParaRPr lang="en-US" altLang="ja-JP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89519"/>
              </p:ext>
            </p:extLst>
          </p:nvPr>
        </p:nvGraphicFramePr>
        <p:xfrm>
          <a:off x="1507003" y="2873218"/>
          <a:ext cx="812588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/>
                <a:gridCol w="2708628"/>
                <a:gridCol w="2708628"/>
              </a:tblGrid>
              <a:tr h="37719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HDD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SSD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Random</a:t>
                      </a:r>
                      <a:r>
                        <a:rPr lang="en-US" sz="1900" baseline="0" dirty="0" smtClean="0"/>
                        <a:t> </a:t>
                      </a:r>
                      <a:r>
                        <a:rPr lang="en-US" sz="1900" dirty="0" smtClean="0"/>
                        <a:t>IOPS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~ 180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20,000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MB/s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160 ~ 200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400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TB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4 ~ 6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1.2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Cost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$200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$1000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$/TB/(MB/s)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Low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High</a:t>
                      </a:r>
                      <a:endParaRPr lang="en-US" sz="1900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$/TB/IOPS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High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Low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9902780" y="2740221"/>
            <a:ext cx="1330080" cy="714375"/>
          </a:xfrm>
          <a:prstGeom prst="wedgeRoundRectCallout">
            <a:avLst>
              <a:gd name="adj1" fmla="val -75897"/>
              <a:gd name="adj2" fmla="val 49167"/>
              <a:gd name="adj3" fmla="val 16667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31" tIns="93631" rIns="93631" bIns="93631" rtlCol="0" anchor="t" anchorCtr="0"/>
          <a:lstStyle/>
          <a:p>
            <a:pPr algn="l"/>
            <a:r>
              <a:rPr lang="en-US" dirty="0">
                <a:solidFill>
                  <a:schemeClr val="bg2"/>
                </a:solidFill>
                <a:latin typeface="メイリオ"/>
                <a:ea typeface="メイリオ"/>
                <a:cs typeface="メイリオ"/>
              </a:rPr>
              <a:t>RDB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07004" y="3200596"/>
            <a:ext cx="8265262" cy="36512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31" tIns="93631" rIns="93631" bIns="93631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07004" y="3638746"/>
            <a:ext cx="8265262" cy="37147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31" tIns="93631" rIns="93631" bIns="93631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55181" y="3653033"/>
            <a:ext cx="1330080" cy="714375"/>
          </a:xfrm>
          <a:prstGeom prst="wedgeRoundRectCallout">
            <a:avLst>
              <a:gd name="adj1" fmla="val -74703"/>
              <a:gd name="adj2" fmla="val -19722"/>
              <a:gd name="adj3" fmla="val 16667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31" tIns="93631" rIns="93631" bIns="93631" rtlCol="0" anchor="t" anchorCtr="0"/>
          <a:lstStyle/>
          <a:p>
            <a:pPr algn="l"/>
            <a:r>
              <a:rPr lang="en-US" dirty="0">
                <a:solidFill>
                  <a:schemeClr val="bg2"/>
                </a:solidFill>
                <a:latin typeface="メイリオ"/>
                <a:ea typeface="メイリオ"/>
                <a:cs typeface="メイリオ"/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242344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Why Back up to S3?</a:t>
            </a:r>
            <a:endParaRPr lang="en-US" altLang="ja-JP" sz="20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1116" indent="-351116">
              <a:buFont typeface="Arial"/>
              <a:buChar char="•"/>
            </a:pPr>
            <a:r>
              <a:rPr lang="en-US" altLang="ja-JP" dirty="0"/>
              <a:t>Cannot get or control EC2 topology</a:t>
            </a:r>
          </a:p>
          <a:p>
            <a:pPr marL="521799" lvl="2" indent="-351116"/>
            <a:r>
              <a:rPr lang="en-US" altLang="ja-JP" sz="2000" dirty="0"/>
              <a:t>Same hardware? Same Rack?</a:t>
            </a:r>
          </a:p>
          <a:p>
            <a:pPr marL="521799" lvl="2" indent="-351116"/>
            <a:r>
              <a:rPr lang="en-US" altLang="ja-JP" sz="2000" dirty="0"/>
              <a:t>Placement Group = Rack?</a:t>
            </a:r>
            <a:endParaRPr lang="en-US" altLang="ja-JP" dirty="0">
              <a:latin typeface="メイリオ"/>
              <a:ea typeface="メイリオ"/>
              <a:cs typeface="メイリオ"/>
            </a:endParaRPr>
          </a:p>
          <a:p>
            <a:pPr marL="351116" indent="-351116">
              <a:buFont typeface="Arial"/>
              <a:buChar char="•"/>
            </a:pPr>
            <a:r>
              <a:rPr lang="en-US" altLang="ja-JP" dirty="0">
                <a:latin typeface="メイリオ"/>
                <a:ea typeface="メイリオ"/>
                <a:cs typeface="メイリオ"/>
              </a:rPr>
              <a:t>How to back up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Batch: </a:t>
            </a:r>
            <a:r>
              <a:rPr lang="en-US" altLang="ja-JP" sz="2000" dirty="0" err="1">
                <a:latin typeface="メイリオ"/>
                <a:ea typeface="メイリオ"/>
                <a:cs typeface="メイリオ"/>
              </a:rPr>
              <a:t>Distcp</a:t>
            </a: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, Falcon</a:t>
            </a:r>
          </a:p>
          <a:p>
            <a:pPr marL="521799" lvl="2" indent="-351116"/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Double-write by Kinesis / Kafka + Storm to S3 and HDFS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2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Cluster Instance Sizes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3864"/>
              </p:ext>
            </p:extLst>
          </p:nvPr>
        </p:nvGraphicFramePr>
        <p:xfrm>
          <a:off x="1740170" y="1003945"/>
          <a:ext cx="8320058" cy="5530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179"/>
                <a:gridCol w="2552250"/>
                <a:gridCol w="2873629"/>
              </a:tblGrid>
              <a:tr h="3392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Cluster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Node 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Instance Type</a:t>
                      </a:r>
                      <a:endParaRPr lang="en-US" sz="1400" dirty="0"/>
                    </a:p>
                  </a:txBody>
                  <a:tcPr/>
                </a:tc>
              </a:tr>
              <a:tr h="557890">
                <a:tc rowSpan="4">
                  <a:txBody>
                    <a:bodyPr/>
                    <a:lstStyle/>
                    <a:p>
                      <a:r>
                        <a:rPr lang="en-US" sz="1400" dirty="0" smtClean="0"/>
                        <a:t>8-20 Nodes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c3.8xlarge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d2.2xlarge</a:t>
                      </a:r>
                    </a:p>
                  </a:txBody>
                  <a:tcPr/>
                </a:tc>
              </a:tr>
              <a:tr h="6442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d2.4xlarge 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r3.4xlarge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c3.8xlarge</a:t>
                      </a:r>
                    </a:p>
                  </a:txBody>
                  <a:tcPr/>
                </a:tc>
              </a:tr>
              <a:tr h="236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m3.2xlarge</a:t>
                      </a:r>
                    </a:p>
                  </a:txBody>
                  <a:tcPr/>
                </a:tc>
              </a:tr>
              <a:tr h="17595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m3.2xlarge</a:t>
                      </a:r>
                    </a:p>
                  </a:txBody>
                  <a:tcPr/>
                </a:tc>
              </a:tr>
              <a:tr h="237528">
                <a:tc rowSpan="4">
                  <a:txBody>
                    <a:bodyPr/>
                    <a:lstStyle/>
                    <a:p>
                      <a:r>
                        <a:rPr lang="en-US" sz="1400" dirty="0" smtClean="0"/>
                        <a:t>20 – 100 Nodes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r3.4xlarge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d2.2xlarge</a:t>
                      </a:r>
                    </a:p>
                  </a:txBody>
                  <a:tcPr/>
                </a:tc>
              </a:tr>
              <a:tr h="6571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d2.8xlarge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r3.8xlarge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c3.8xlarge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  <a:tr h="1298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c3.8xlarge</a:t>
                      </a:r>
                    </a:p>
                  </a:txBody>
                  <a:tcPr/>
                </a:tc>
              </a:tr>
              <a:tr h="22802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m3.2xlarge</a:t>
                      </a:r>
                    </a:p>
                  </a:txBody>
                  <a:tcPr/>
                </a:tc>
              </a:tr>
              <a:tr h="228023">
                <a:tc rowSpan="4">
                  <a:txBody>
                    <a:bodyPr/>
                    <a:lstStyle/>
                    <a:p>
                      <a:r>
                        <a:rPr lang="en-US" sz="1400" dirty="0" smtClean="0"/>
                        <a:t>100+ Nodes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r3.8xlarge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802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d2.8xlarge</a:t>
                      </a:r>
                    </a:p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r3.8xlarge </a:t>
                      </a:r>
                    </a:p>
                  </a:txBody>
                  <a:tcPr/>
                </a:tc>
              </a:tr>
              <a:tr h="22802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c3.8xlarge</a:t>
                      </a:r>
                    </a:p>
                  </a:txBody>
                  <a:tcPr/>
                </a:tc>
              </a:tr>
              <a:tr h="22802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Edge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m3.2xlarge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250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Complete EC2 Cluster </a:t>
            </a:r>
            <a:r>
              <a:rPr lang="en-US" dirty="0" err="1" smtClean="0"/>
              <a:t>Buildout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Run </a:t>
            </a:r>
            <a:r>
              <a:rPr lang="en-US" dirty="0" err="1" smtClean="0">
                <a:solidFill>
                  <a:schemeClr val="tx1"/>
                </a:solidFill>
              </a:rPr>
              <a:t>Wordcount</a:t>
            </a:r>
            <a:r>
              <a:rPr lang="en-US" dirty="0" smtClean="0">
                <a:solidFill>
                  <a:schemeClr val="tx1"/>
                </a:solidFill>
              </a:rPr>
              <a:t> on the cluster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Run some of the MapReduce Examples: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PI on Yarn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Pi on Map reduce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Whats</a:t>
            </a:r>
            <a:r>
              <a:rPr lang="en-US" dirty="0">
                <a:solidFill>
                  <a:schemeClr val="tx1"/>
                </a:solidFill>
              </a:rPr>
              <a:t> the estimated value of Pi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Whats</a:t>
            </a:r>
            <a:r>
              <a:rPr lang="en-US" dirty="0">
                <a:solidFill>
                  <a:schemeClr val="tx1"/>
                </a:solidFill>
              </a:rPr>
              <a:t> the difference in speed?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Terasort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TeraGen</a:t>
            </a:r>
            <a:r>
              <a:rPr lang="en-US" dirty="0">
                <a:solidFill>
                  <a:schemeClr val="tx1"/>
                </a:solidFill>
              </a:rPr>
              <a:t> Examples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teragen</a:t>
            </a:r>
            <a:r>
              <a:rPr lang="en-US" dirty="0">
                <a:solidFill>
                  <a:schemeClr val="tx1"/>
                </a:solidFill>
              </a:rPr>
              <a:t> &lt;</a:t>
            </a:r>
            <a:r>
              <a:rPr lang="en-US" dirty="0" err="1">
                <a:solidFill>
                  <a:schemeClr val="tx1"/>
                </a:solidFill>
              </a:rPr>
              <a:t>num</a:t>
            </a:r>
            <a:r>
              <a:rPr lang="en-US" dirty="0">
                <a:solidFill>
                  <a:schemeClr val="tx1"/>
                </a:solidFill>
              </a:rPr>
              <a:t> rows&gt; &lt;output 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terasort</a:t>
            </a:r>
            <a:r>
              <a:rPr lang="en-US" dirty="0">
                <a:solidFill>
                  <a:schemeClr val="tx1"/>
                </a:solidFill>
              </a:rPr>
              <a:t> &lt;input 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&gt; &lt;output 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Load some files with HDFS and </a:t>
            </a:r>
            <a:r>
              <a:rPr lang="en-US" dirty="0" err="1" smtClean="0">
                <a:solidFill>
                  <a:schemeClr val="tx1"/>
                </a:solidFill>
              </a:rPr>
              <a:t>WebHDFS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4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Additional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Getting Started with Hortonworks Sandbox on </a:t>
            </a:r>
            <a:r>
              <a:rPr lang="en-US" dirty="0" smtClean="0">
                <a:solidFill>
                  <a:schemeClr val="tx1"/>
                </a:solidFill>
              </a:rPr>
              <a:t>Azure –  http</a:t>
            </a:r>
            <a:r>
              <a:rPr lang="en-US" dirty="0">
                <a:solidFill>
                  <a:schemeClr val="tx1"/>
                </a:solidFill>
              </a:rPr>
              <a:t>://hortonworks.com/blog/hortonworks-sandbox-azure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err="1">
                <a:solidFill>
                  <a:schemeClr val="tx1"/>
                </a:solidFill>
              </a:rPr>
              <a:t>Ambari</a:t>
            </a:r>
            <a:r>
              <a:rPr lang="en-US" dirty="0">
                <a:solidFill>
                  <a:schemeClr val="tx1"/>
                </a:solidFill>
              </a:rPr>
              <a:t> on </a:t>
            </a:r>
            <a:r>
              <a:rPr lang="en-US" dirty="0" smtClean="0">
                <a:solidFill>
                  <a:schemeClr val="tx1"/>
                </a:solidFill>
              </a:rPr>
              <a:t>EC2 </a:t>
            </a:r>
            <a:r>
              <a:rPr lang="en-US" dirty="0">
                <a:solidFill>
                  <a:schemeClr val="tx1"/>
                </a:solidFill>
              </a:rPr>
              <a:t>– http://hortonworks.com/kb/ambari-on-ec2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Amazon Elastic Compute Cloud Documentation – https://aws.amazon.com/documentation/ec2/?icmpid=</a:t>
            </a:r>
            <a:r>
              <a:rPr lang="en-US" dirty="0" smtClean="0">
                <a:solidFill>
                  <a:schemeClr val="tx1"/>
                </a:solidFill>
              </a:rPr>
              <a:t>docs_menu</a:t>
            </a:r>
          </a:p>
          <a:p>
            <a:r>
              <a:rPr lang="en-US" dirty="0">
                <a:solidFill>
                  <a:schemeClr val="tx1"/>
                </a:solidFill>
              </a:rPr>
              <a:t>How-to: Select the Right Hardware for Your New Hadoop Cluster – http://</a:t>
            </a:r>
            <a:r>
              <a:rPr lang="en-US" dirty="0" err="1">
                <a:solidFill>
                  <a:schemeClr val="tx1"/>
                </a:solidFill>
              </a:rPr>
              <a:t>blog.cloudera.com</a:t>
            </a:r>
            <a:r>
              <a:rPr lang="en-US" dirty="0">
                <a:solidFill>
                  <a:schemeClr val="tx1"/>
                </a:solidFill>
              </a:rPr>
              <a:t>/blog/2013/08/how-to-select-the-right-hardware-for-your-new-</a:t>
            </a:r>
            <a:r>
              <a:rPr lang="en-US" dirty="0" err="1">
                <a:solidFill>
                  <a:schemeClr val="tx1"/>
                </a:solidFill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-cluster</a:t>
            </a:r>
            <a:r>
              <a:rPr lang="en-US" dirty="0" smtClean="0">
                <a:solidFill>
                  <a:schemeClr val="tx1"/>
                </a:solidFill>
              </a:rPr>
              <a:t>/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4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HDFS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pic>
        <p:nvPicPr>
          <p:cNvPr id="3" name="Picture 2" descr="hdfs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1157976"/>
            <a:ext cx="7454252" cy="51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Namenode</a:t>
            </a:r>
            <a:endParaRPr lang="en-US" dirty="0"/>
          </a:p>
        </p:txBody>
      </p:sp>
      <p:pic>
        <p:nvPicPr>
          <p:cNvPr id="3" name="Picture 2" descr="1018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42" y="1422402"/>
            <a:ext cx="5156942" cy="367876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09441" y="1259840"/>
            <a:ext cx="5813000" cy="4937760"/>
          </a:xfrm>
          <a:prstGeom prst="rect">
            <a:avLst/>
          </a:prstGeom>
        </p:spPr>
        <p:txBody>
          <a:bodyPr lIns="93627" tIns="46815" rIns="93627" bIns="46815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5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In-memory file system</a:t>
            </a:r>
          </a:p>
          <a:p>
            <a:pPr lvl="1"/>
            <a:r>
              <a:rPr kumimoji="1" lang="en-US" sz="20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Directory</a:t>
            </a:r>
          </a:p>
          <a:p>
            <a:pPr lvl="1"/>
            <a:r>
              <a:rPr kumimoji="1" lang="en-US" sz="20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File</a:t>
            </a:r>
          </a:p>
          <a:p>
            <a:pPr lvl="1"/>
            <a:r>
              <a:rPr kumimoji="1" lang="en-US" altLang="ja-JP" sz="20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Meta data operation: </a:t>
            </a:r>
            <a:r>
              <a:rPr kumimoji="1" lang="en-US" altLang="ja-JP" sz="2000" dirty="0" err="1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mkdir</a:t>
            </a:r>
            <a:r>
              <a:rPr kumimoji="1" lang="en-US" altLang="ja-JP" sz="20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, </a:t>
            </a:r>
            <a:r>
              <a:rPr kumimoji="1" lang="en-US" altLang="ja-JP" sz="2000" dirty="0" err="1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rm</a:t>
            </a:r>
            <a:r>
              <a:rPr kumimoji="1" lang="en-US" altLang="ja-JP" sz="20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, …</a:t>
            </a:r>
            <a:endParaRPr kumimoji="1" lang="en-US" sz="2000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25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Edit log</a:t>
            </a:r>
          </a:p>
          <a:p>
            <a:r>
              <a:rPr kumimoji="1" lang="en-US" altLang="ja-JP" sz="25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Checkpoint</a:t>
            </a:r>
          </a:p>
          <a:p>
            <a:r>
              <a:rPr kumimoji="1" lang="en-US" altLang="ja-JP" sz="2500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Block management</a:t>
            </a:r>
          </a:p>
          <a:p>
            <a:endParaRPr kumimoji="1" lang="en-US" altLang="ja-JP" sz="2500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endParaRPr kumimoji="1" lang="en-US" altLang="ja-JP" sz="2500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19569751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441" y="1219200"/>
            <a:ext cx="6010917" cy="49377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ja-JP" sz="2500" dirty="0">
                <a:latin typeface="メイリオ"/>
                <a:ea typeface="メイリオ"/>
                <a:cs typeface="メイリオ"/>
              </a:rPr>
              <a:t>Store user data blocks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Store on local file system</a:t>
            </a:r>
          </a:p>
          <a:p>
            <a:pPr lvl="1">
              <a:lnSpc>
                <a:spcPct val="120000"/>
              </a:lnSpc>
            </a:pPr>
            <a:r>
              <a:rPr lang="en-US" altLang="ja-JP" sz="2000" dirty="0" err="1">
                <a:latin typeface="メイリオ"/>
                <a:ea typeface="メイリオ"/>
                <a:cs typeface="メイリオ"/>
              </a:rPr>
              <a:t>dfs</a:t>
            </a: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/data/current/…/</a:t>
            </a: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blk_1073741825</a:t>
            </a:r>
          </a:p>
          <a:p>
            <a:pPr>
              <a:lnSpc>
                <a:spcPct val="120000"/>
              </a:lnSpc>
            </a:pPr>
            <a:r>
              <a:rPr lang="en-US" altLang="ja-JP" sz="2500" dirty="0">
                <a:latin typeface="メイリオ"/>
                <a:ea typeface="メイリオ"/>
                <a:cs typeface="メイリオ"/>
              </a:rPr>
              <a:t>Communicate with </a:t>
            </a:r>
            <a:r>
              <a:rPr lang="en-US" altLang="ja-JP" sz="2500" dirty="0" err="1">
                <a:latin typeface="メイリオ"/>
                <a:ea typeface="メイリオ"/>
                <a:cs typeface="メイリオ"/>
              </a:rPr>
              <a:t>Namenode</a:t>
            </a:r>
            <a:endParaRPr lang="en-US" altLang="ja-JP" sz="25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58" y="949961"/>
            <a:ext cx="5130800" cy="5207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399239" y="3369737"/>
            <a:ext cx="3318632" cy="67733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627" tIns="93627" rIns="93627" bIns="93627" rtlCol="0" anchor="t" anchorCtr="0"/>
          <a:lstStyle/>
          <a:p>
            <a:pPr defTabSz="468135" fontAlgn="base">
              <a:spcBef>
                <a:spcPct val="0"/>
              </a:spcBef>
              <a:spcAft>
                <a:spcPct val="0"/>
              </a:spcAft>
            </a:pPr>
            <a:endParaRPr kumimoji="1"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89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Cluster Architecture and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488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4.xml><?xml version="1.0" encoding="utf-8"?>
<a:theme xmlns:a="http://schemas.openxmlformats.org/drawingml/2006/main" name="1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5.xml><?xml version="1.0" encoding="utf-8"?>
<a:theme xmlns:a="http://schemas.openxmlformats.org/drawingml/2006/main" name="Hortonworks_PPT_5temp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6.xml><?xml version="1.0" encoding="utf-8"?>
<a:theme xmlns:a="http://schemas.openxmlformats.org/drawingml/2006/main" name="1_Hortonworks_PPT_5temp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HDP_Intro_Wide_Spring_2014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10577</TotalTime>
  <Words>2006</Words>
  <Application>Microsoft Macintosh PowerPoint</Application>
  <PresentationFormat>Custom</PresentationFormat>
  <Paragraphs>409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1_Custom Design</vt:lpstr>
      <vt:lpstr>2_Custom Design</vt:lpstr>
      <vt:lpstr>Hortonworks_PPT_AdditionalMasters</vt:lpstr>
      <vt:lpstr>1_Hortonworks_PPT_AdditionalMasters</vt:lpstr>
      <vt:lpstr>Hortonworks_PPT_5temp</vt:lpstr>
      <vt:lpstr>1_Hortonworks_PPT_5temp</vt:lpstr>
      <vt:lpstr>HDP_Intro_Wide_Spring_2014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HDFS Architecture</vt:lpstr>
      <vt:lpstr>Namenode</vt:lpstr>
      <vt:lpstr>Datanode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Dave Patton</cp:lastModifiedBy>
  <cp:revision>81</cp:revision>
  <dcterms:created xsi:type="dcterms:W3CDTF">2014-10-14T00:51:43Z</dcterms:created>
  <dcterms:modified xsi:type="dcterms:W3CDTF">2015-10-28T23:35:06Z</dcterms:modified>
</cp:coreProperties>
</file>